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334"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7" r:id="rId22"/>
    <p:sldId id="278" r:id="rId23"/>
    <p:sldId id="279" r:id="rId24"/>
    <p:sldId id="280" r:id="rId25"/>
    <p:sldId id="281" r:id="rId26"/>
    <p:sldId id="283" r:id="rId27"/>
    <p:sldId id="285" r:id="rId28"/>
    <p:sldId id="286" r:id="rId29"/>
    <p:sldId id="288" r:id="rId30"/>
    <p:sldId id="290" r:id="rId31"/>
    <p:sldId id="291" r:id="rId32"/>
    <p:sldId id="292" r:id="rId33"/>
    <p:sldId id="293" r:id="rId34"/>
    <p:sldId id="294" r:id="rId35"/>
    <p:sldId id="295" r:id="rId36"/>
    <p:sldId id="296" r:id="rId37"/>
    <p:sldId id="298" r:id="rId38"/>
    <p:sldId id="299" r:id="rId39"/>
    <p:sldId id="300" r:id="rId40"/>
    <p:sldId id="301" r:id="rId41"/>
    <p:sldId id="302" r:id="rId42"/>
    <p:sldId id="303" r:id="rId43"/>
    <p:sldId id="304" r:id="rId44"/>
    <p:sldId id="306" r:id="rId45"/>
    <p:sldId id="307" r:id="rId46"/>
    <p:sldId id="308" r:id="rId47"/>
    <p:sldId id="309" r:id="rId48"/>
    <p:sldId id="311" r:id="rId49"/>
    <p:sldId id="312" r:id="rId50"/>
    <p:sldId id="314" r:id="rId51"/>
    <p:sldId id="316" r:id="rId52"/>
    <p:sldId id="317" r:id="rId53"/>
    <p:sldId id="318" r:id="rId54"/>
    <p:sldId id="320" r:id="rId55"/>
    <p:sldId id="321" r:id="rId56"/>
    <p:sldId id="322" r:id="rId57"/>
    <p:sldId id="324" r:id="rId58"/>
    <p:sldId id="326" r:id="rId59"/>
    <p:sldId id="327" r:id="rId60"/>
    <p:sldId id="328" r:id="rId61"/>
    <p:sldId id="329" r:id="rId62"/>
    <p:sldId id="331" r:id="rId63"/>
    <p:sldId id="333" r:id="rId6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7D3B79F-8987-4AC6-A113-91510CAD7EE5}" type="datetimeFigureOut">
              <a:rPr lang="en-US" smtClean="0"/>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113D21-024C-4643-B732-C581E5DEE21C}" type="slidenum">
              <a:rPr lang="en-US" smtClean="0"/>
              <a:t>‹#›</a:t>
            </a:fld>
            <a:endParaRPr lang="en-US"/>
          </a:p>
        </p:txBody>
      </p:sp>
    </p:spTree>
    <p:extLst>
      <p:ext uri="{BB962C8B-B14F-4D97-AF65-F5344CB8AC3E}">
        <p14:creationId xmlns:p14="http://schemas.microsoft.com/office/powerpoint/2010/main" val="33418175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7D3B79F-8987-4AC6-A113-91510CAD7EE5}" type="datetimeFigureOut">
              <a:rPr lang="en-US" smtClean="0"/>
              <a:t>7/28/2026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113D21-024C-4643-B732-C581E5DEE21C}" type="slidenum">
              <a:rPr lang="en-US" smtClean="0"/>
              <a:t>‹#›</a:t>
            </a:fld>
            <a:endParaRPr lang="en-US"/>
          </a:p>
        </p:txBody>
      </p:sp>
    </p:spTree>
    <p:extLst>
      <p:ext uri="{BB962C8B-B14F-4D97-AF65-F5344CB8AC3E}">
        <p14:creationId xmlns:p14="http://schemas.microsoft.com/office/powerpoint/2010/main" val="1246857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7D3B79F-8987-4AC6-A113-91510CAD7EE5}" type="datetimeFigureOut">
              <a:rPr lang="en-US" smtClean="0"/>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113D21-024C-4643-B732-C581E5DEE21C}" type="slidenum">
              <a:rPr lang="en-US" smtClean="0"/>
              <a:t>‹#›</a:t>
            </a:fld>
            <a:endParaRPr lang="en-US"/>
          </a:p>
        </p:txBody>
      </p:sp>
    </p:spTree>
    <p:extLst>
      <p:ext uri="{BB962C8B-B14F-4D97-AF65-F5344CB8AC3E}">
        <p14:creationId xmlns:p14="http://schemas.microsoft.com/office/powerpoint/2010/main" val="36113377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7D3B79F-8987-4AC6-A113-91510CAD7EE5}" type="datetimeFigureOut">
              <a:rPr lang="en-US" smtClean="0"/>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113D21-024C-4643-B732-C581E5DEE21C}"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8604945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7D3B79F-8987-4AC6-A113-91510CAD7EE5}" type="datetimeFigureOut">
              <a:rPr lang="en-US" smtClean="0"/>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113D21-024C-4643-B732-C581E5DEE21C}" type="slidenum">
              <a:rPr lang="en-US" smtClean="0"/>
              <a:t>‹#›</a:t>
            </a:fld>
            <a:endParaRPr lang="en-US"/>
          </a:p>
        </p:txBody>
      </p:sp>
    </p:spTree>
    <p:extLst>
      <p:ext uri="{BB962C8B-B14F-4D97-AF65-F5344CB8AC3E}">
        <p14:creationId xmlns:p14="http://schemas.microsoft.com/office/powerpoint/2010/main" val="12701600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7D3B79F-8987-4AC6-A113-91510CAD7EE5}" type="datetimeFigureOut">
              <a:rPr lang="en-US" smtClean="0"/>
              <a:t>7/28/2026</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113D21-024C-4643-B732-C581E5DEE21C}" type="slidenum">
              <a:rPr lang="en-US" smtClean="0"/>
              <a:t>‹#›</a:t>
            </a:fld>
            <a:endParaRPr lang="en-US"/>
          </a:p>
        </p:txBody>
      </p:sp>
    </p:spTree>
    <p:extLst>
      <p:ext uri="{BB962C8B-B14F-4D97-AF65-F5344CB8AC3E}">
        <p14:creationId xmlns:p14="http://schemas.microsoft.com/office/powerpoint/2010/main" val="27507470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7D3B79F-8987-4AC6-A113-91510CAD7EE5}" type="datetimeFigureOut">
              <a:rPr lang="en-US" smtClean="0"/>
              <a:t>7/28/2026</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113D21-024C-4643-B732-C581E5DEE21C}" type="slidenum">
              <a:rPr lang="en-US" smtClean="0"/>
              <a:t>‹#›</a:t>
            </a:fld>
            <a:endParaRPr lang="en-US"/>
          </a:p>
        </p:txBody>
      </p:sp>
    </p:spTree>
    <p:extLst>
      <p:ext uri="{BB962C8B-B14F-4D97-AF65-F5344CB8AC3E}">
        <p14:creationId xmlns:p14="http://schemas.microsoft.com/office/powerpoint/2010/main" val="40774627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7D3B79F-8987-4AC6-A113-91510CAD7EE5}" type="datetimeFigureOut">
              <a:rPr lang="en-US" smtClean="0"/>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113D21-024C-4643-B732-C581E5DEE21C}" type="slidenum">
              <a:rPr lang="en-US" smtClean="0"/>
              <a:t>‹#›</a:t>
            </a:fld>
            <a:endParaRPr lang="en-US"/>
          </a:p>
        </p:txBody>
      </p:sp>
    </p:spTree>
    <p:extLst>
      <p:ext uri="{BB962C8B-B14F-4D97-AF65-F5344CB8AC3E}">
        <p14:creationId xmlns:p14="http://schemas.microsoft.com/office/powerpoint/2010/main" val="3202036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7D3B79F-8987-4AC6-A113-91510CAD7EE5}" type="datetimeFigureOut">
              <a:rPr lang="en-US" smtClean="0"/>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113D21-024C-4643-B732-C581E5DEE21C}" type="slidenum">
              <a:rPr lang="en-US" smtClean="0"/>
              <a:t>‹#›</a:t>
            </a:fld>
            <a:endParaRPr lang="en-US"/>
          </a:p>
        </p:txBody>
      </p:sp>
    </p:spTree>
    <p:extLst>
      <p:ext uri="{BB962C8B-B14F-4D97-AF65-F5344CB8AC3E}">
        <p14:creationId xmlns:p14="http://schemas.microsoft.com/office/powerpoint/2010/main" val="25966435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27D3B79F-8987-4AC6-A113-91510CAD7EE5}" type="datetimeFigureOut">
              <a:rPr lang="en-US" smtClean="0"/>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113D21-024C-4643-B732-C581E5DEE21C}" type="slidenum">
              <a:rPr lang="en-US" smtClean="0"/>
              <a:t>‹#›</a:t>
            </a:fld>
            <a:endParaRPr lang="en-US"/>
          </a:p>
        </p:txBody>
      </p:sp>
    </p:spTree>
    <p:extLst>
      <p:ext uri="{BB962C8B-B14F-4D97-AF65-F5344CB8AC3E}">
        <p14:creationId xmlns:p14="http://schemas.microsoft.com/office/powerpoint/2010/main" val="33279953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7D3B79F-8987-4AC6-A113-91510CAD7EE5}" type="datetimeFigureOut">
              <a:rPr lang="en-US" smtClean="0"/>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113D21-024C-4643-B732-C581E5DEE21C}" type="slidenum">
              <a:rPr lang="en-US" smtClean="0"/>
              <a:t>‹#›</a:t>
            </a:fld>
            <a:endParaRPr lang="en-US"/>
          </a:p>
        </p:txBody>
      </p:sp>
    </p:spTree>
    <p:extLst>
      <p:ext uri="{BB962C8B-B14F-4D97-AF65-F5344CB8AC3E}">
        <p14:creationId xmlns:p14="http://schemas.microsoft.com/office/powerpoint/2010/main" val="15720350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7D3B79F-8987-4AC6-A113-91510CAD7EE5}" type="datetimeFigureOut">
              <a:rPr lang="en-US" smtClean="0"/>
              <a:t>7/28/2026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113D21-024C-4643-B732-C581E5DEE21C}" type="slidenum">
              <a:rPr lang="en-US" smtClean="0"/>
              <a:t>‹#›</a:t>
            </a:fld>
            <a:endParaRPr lang="en-US"/>
          </a:p>
        </p:txBody>
      </p:sp>
    </p:spTree>
    <p:extLst>
      <p:ext uri="{BB962C8B-B14F-4D97-AF65-F5344CB8AC3E}">
        <p14:creationId xmlns:p14="http://schemas.microsoft.com/office/powerpoint/2010/main" val="10554008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7D3B79F-8987-4AC6-A113-91510CAD7EE5}" type="datetimeFigureOut">
              <a:rPr lang="en-US" smtClean="0"/>
              <a:t>7/28/2026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7113D21-024C-4643-B732-C581E5DEE21C}" type="slidenum">
              <a:rPr lang="en-US" smtClean="0"/>
              <a:t>‹#›</a:t>
            </a:fld>
            <a:endParaRPr lang="en-US"/>
          </a:p>
        </p:txBody>
      </p:sp>
    </p:spTree>
    <p:extLst>
      <p:ext uri="{BB962C8B-B14F-4D97-AF65-F5344CB8AC3E}">
        <p14:creationId xmlns:p14="http://schemas.microsoft.com/office/powerpoint/2010/main" val="9413226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27D3B79F-8987-4AC6-A113-91510CAD7EE5}" type="datetimeFigureOut">
              <a:rPr lang="en-US" smtClean="0"/>
              <a:t>7/28/2026</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07113D21-024C-4643-B732-C581E5DEE21C}" type="slidenum">
              <a:rPr lang="en-US" smtClean="0"/>
              <a:t>‹#›</a:t>
            </a:fld>
            <a:endParaRPr lang="en-US"/>
          </a:p>
        </p:txBody>
      </p:sp>
    </p:spTree>
    <p:extLst>
      <p:ext uri="{BB962C8B-B14F-4D97-AF65-F5344CB8AC3E}">
        <p14:creationId xmlns:p14="http://schemas.microsoft.com/office/powerpoint/2010/main" val="11676098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27D3B79F-8987-4AC6-A113-91510CAD7EE5}" type="datetimeFigureOut">
              <a:rPr lang="en-US" smtClean="0"/>
              <a:t>7/28/2026</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07113D21-024C-4643-B732-C581E5DEE21C}" type="slidenum">
              <a:rPr lang="en-US" smtClean="0"/>
              <a:t>‹#›</a:t>
            </a:fld>
            <a:endParaRPr lang="en-US"/>
          </a:p>
        </p:txBody>
      </p:sp>
    </p:spTree>
    <p:extLst>
      <p:ext uri="{BB962C8B-B14F-4D97-AF65-F5344CB8AC3E}">
        <p14:creationId xmlns:p14="http://schemas.microsoft.com/office/powerpoint/2010/main" val="1739432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27D3B79F-8987-4AC6-A113-91510CAD7EE5}" type="datetimeFigureOut">
              <a:rPr lang="en-US" smtClean="0"/>
              <a:t>7/28/2026</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07113D21-024C-4643-B732-C581E5DEE21C}" type="slidenum">
              <a:rPr lang="en-US" smtClean="0"/>
              <a:t>‹#›</a:t>
            </a:fld>
            <a:endParaRPr lang="en-US"/>
          </a:p>
        </p:txBody>
      </p:sp>
    </p:spTree>
    <p:extLst>
      <p:ext uri="{BB962C8B-B14F-4D97-AF65-F5344CB8AC3E}">
        <p14:creationId xmlns:p14="http://schemas.microsoft.com/office/powerpoint/2010/main" val="31865629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7D3B79F-8987-4AC6-A113-91510CAD7EE5}" type="datetimeFigureOut">
              <a:rPr lang="en-US" smtClean="0"/>
              <a:t>7/28/2026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113D21-024C-4643-B732-C581E5DEE21C}" type="slidenum">
              <a:rPr lang="en-US" smtClean="0"/>
              <a:t>‹#›</a:t>
            </a:fld>
            <a:endParaRPr lang="en-US"/>
          </a:p>
        </p:txBody>
      </p:sp>
    </p:spTree>
    <p:extLst>
      <p:ext uri="{BB962C8B-B14F-4D97-AF65-F5344CB8AC3E}">
        <p14:creationId xmlns:p14="http://schemas.microsoft.com/office/powerpoint/2010/main" val="1204584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27D3B79F-8987-4AC6-A113-91510CAD7EE5}" type="datetimeFigureOut">
              <a:rPr lang="en-US" smtClean="0"/>
              <a:t>7/28/2026</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07113D21-024C-4643-B732-C581E5DEE21C}" type="slidenum">
              <a:rPr lang="en-US" smtClean="0"/>
              <a:t>‹#›</a:t>
            </a:fld>
            <a:endParaRPr lang="en-US"/>
          </a:p>
        </p:txBody>
      </p:sp>
    </p:spTree>
    <p:extLst>
      <p:ext uri="{BB962C8B-B14F-4D97-AF65-F5344CB8AC3E}">
        <p14:creationId xmlns:p14="http://schemas.microsoft.com/office/powerpoint/2010/main" val="1563683009"/>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03312" y="4778062"/>
            <a:ext cx="8946541" cy="1470337"/>
          </a:xfrm>
        </p:spPr>
        <p:txBody>
          <a:bodyPr/>
          <a:lstStyle/>
          <a:p>
            <a:r>
              <a:rPr lang="en-US" b="1" dirty="0">
                <a:solidFill>
                  <a:srgbClr val="FFC000"/>
                </a:solidFill>
              </a:rPr>
              <a:t>Dr. </a:t>
            </a:r>
            <a:r>
              <a:rPr lang="en-US" b="1" dirty="0" err="1">
                <a:solidFill>
                  <a:srgbClr val="FFC000"/>
                </a:solidFill>
              </a:rPr>
              <a:t>Taybeh</a:t>
            </a:r>
            <a:r>
              <a:rPr lang="en-US" b="1" dirty="0">
                <a:solidFill>
                  <a:srgbClr val="FFC000"/>
                </a:solidFill>
              </a:rPr>
              <a:t> </a:t>
            </a:r>
            <a:r>
              <a:rPr lang="en-US" b="1" dirty="0" err="1">
                <a:solidFill>
                  <a:srgbClr val="FFC000"/>
                </a:solidFill>
              </a:rPr>
              <a:t>Zarei</a:t>
            </a:r>
            <a:r>
              <a:rPr lang="en-US" b="1" dirty="0">
                <a:solidFill>
                  <a:srgbClr val="FFC000"/>
                </a:solidFill>
              </a:rPr>
              <a:t>, Assistant Professor of </a:t>
            </a:r>
            <a:r>
              <a:rPr lang="en-US" b="1" dirty="0" err="1">
                <a:solidFill>
                  <a:srgbClr val="FFC000"/>
                </a:solidFill>
              </a:rPr>
              <a:t>Hormozgan</a:t>
            </a:r>
            <a:r>
              <a:rPr lang="en-US" b="1" dirty="0">
                <a:solidFill>
                  <a:srgbClr val="FFC000"/>
                </a:solidFill>
              </a:rPr>
              <a:t> Medical </a:t>
            </a:r>
            <a:r>
              <a:rPr lang="en-US" b="1" dirty="0" smtClean="0">
                <a:solidFill>
                  <a:srgbClr val="FFC000"/>
                </a:solidFill>
              </a:rPr>
              <a:t>Sciences </a:t>
            </a:r>
            <a:endParaRPr lang="en-US" b="1" dirty="0">
              <a:solidFill>
                <a:srgbClr val="FFC000"/>
              </a:solidFill>
            </a:endParaRPr>
          </a:p>
          <a:p>
            <a:pPr algn="ctr"/>
            <a:r>
              <a:rPr lang="en-US" b="1" dirty="0" smtClean="0">
                <a:solidFill>
                  <a:srgbClr val="FFC000"/>
                </a:solidFill>
              </a:rPr>
              <a:t>Intensive </a:t>
            </a:r>
            <a:r>
              <a:rPr lang="en-US" b="1" dirty="0">
                <a:solidFill>
                  <a:srgbClr val="FFC000"/>
                </a:solidFill>
              </a:rPr>
              <a:t>care specialist </a:t>
            </a:r>
          </a:p>
        </p:txBody>
      </p:sp>
      <p:sp>
        <p:nvSpPr>
          <p:cNvPr id="4" name="Title 3"/>
          <p:cNvSpPr>
            <a:spLocks noGrp="1"/>
          </p:cNvSpPr>
          <p:nvPr>
            <p:ph type="title"/>
          </p:nvPr>
        </p:nvSpPr>
        <p:spPr>
          <a:xfrm>
            <a:off x="646111" y="1622738"/>
            <a:ext cx="9404723" cy="1584100"/>
          </a:xfrm>
        </p:spPr>
        <p:txBody>
          <a:bodyPr/>
          <a:lstStyle/>
          <a:p>
            <a:pPr algn="ctr"/>
            <a:r>
              <a:rPr lang="en-US" b="1" dirty="0">
                <a:solidFill>
                  <a:srgbClr val="00B0F0"/>
                </a:solidFill>
              </a:rPr>
              <a:t>Hemodynamic </a:t>
            </a:r>
            <a:r>
              <a:rPr lang="en-US" b="1" dirty="0" smtClean="0">
                <a:solidFill>
                  <a:srgbClr val="00B0F0"/>
                </a:solidFill>
              </a:rPr>
              <a:t>management Sepsis </a:t>
            </a:r>
            <a:r>
              <a:rPr lang="en-US" b="1" dirty="0">
                <a:solidFill>
                  <a:srgbClr val="00B0F0"/>
                </a:solidFill>
              </a:rPr>
              <a:t>Guidelines </a:t>
            </a:r>
            <a:r>
              <a:rPr lang="en-US" b="1" dirty="0" smtClean="0">
                <a:solidFill>
                  <a:srgbClr val="00B0F0"/>
                </a:solidFill>
              </a:rPr>
              <a:t>2026</a:t>
            </a:r>
            <a:endParaRPr lang="en-US" dirty="0"/>
          </a:p>
        </p:txBody>
      </p:sp>
    </p:spTree>
    <p:extLst>
      <p:ext uri="{BB962C8B-B14F-4D97-AF65-F5344CB8AC3E}">
        <p14:creationId xmlns:p14="http://schemas.microsoft.com/office/powerpoint/2010/main" val="19743317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09093"/>
            <a:ext cx="10515600" cy="5867870"/>
          </a:xfrm>
        </p:spPr>
        <p:txBody>
          <a:bodyPr/>
          <a:lstStyle/>
          <a:p>
            <a:endParaRPr lang="en-US" dirty="0" smtClean="0"/>
          </a:p>
          <a:p>
            <a:endParaRPr lang="en-US" dirty="0"/>
          </a:p>
          <a:p>
            <a:r>
              <a:rPr lang="en-US" dirty="0" smtClean="0">
                <a:solidFill>
                  <a:srgbClr val="FF0000"/>
                </a:solidFill>
              </a:rPr>
              <a:t>The </a:t>
            </a:r>
            <a:r>
              <a:rPr lang="en-US" dirty="0">
                <a:solidFill>
                  <a:srgbClr val="FF0000"/>
                </a:solidFill>
              </a:rPr>
              <a:t>multicenter EVERDAC RCT</a:t>
            </a:r>
            <a:r>
              <a:rPr lang="en-US" dirty="0"/>
              <a:t>, testing a </a:t>
            </a:r>
            <a:r>
              <a:rPr lang="en-US" dirty="0" smtClean="0">
                <a:solidFill>
                  <a:srgbClr val="FF0000"/>
                </a:solidFill>
              </a:rPr>
              <a:t>non-invasive strategy </a:t>
            </a:r>
            <a:r>
              <a:rPr lang="en-US" dirty="0"/>
              <a:t>to blood pressure monitoring in </a:t>
            </a:r>
            <a:r>
              <a:rPr lang="en-US" dirty="0" smtClean="0"/>
              <a:t>circulatory failure </a:t>
            </a:r>
            <a:r>
              <a:rPr lang="en-US" dirty="0"/>
              <a:t>(i.e., avoidance of arterial line unless </a:t>
            </a:r>
            <a:r>
              <a:rPr lang="en-US" dirty="0" smtClean="0"/>
              <a:t>pre-specified safety </a:t>
            </a:r>
            <a:r>
              <a:rPr lang="en-US" dirty="0"/>
              <a:t>criteria were met), was published after the </a:t>
            </a:r>
            <a:r>
              <a:rPr lang="en-US" dirty="0" smtClean="0"/>
              <a:t>2026 SSC </a:t>
            </a:r>
            <a:r>
              <a:rPr lang="en-US" dirty="0"/>
              <a:t>guideline </a:t>
            </a:r>
            <a:r>
              <a:rPr lang="en-US" dirty="0">
                <a:solidFill>
                  <a:srgbClr val="FF0000"/>
                </a:solidFill>
              </a:rPr>
              <a:t>recommendations</a:t>
            </a:r>
            <a:r>
              <a:rPr lang="en-US" dirty="0"/>
              <a:t> were </a:t>
            </a:r>
            <a:r>
              <a:rPr lang="en-US" dirty="0" smtClean="0"/>
              <a:t>finalized.</a:t>
            </a:r>
            <a:endParaRPr lang="en-US" dirty="0"/>
          </a:p>
          <a:p>
            <a:endParaRPr lang="en-US" dirty="0" smtClean="0"/>
          </a:p>
          <a:p>
            <a:r>
              <a:rPr lang="en-US" dirty="0" smtClean="0"/>
              <a:t>EVERDAC </a:t>
            </a:r>
            <a:r>
              <a:rPr lang="en-US" dirty="0"/>
              <a:t>found that, among 1010 patients </a:t>
            </a:r>
            <a:r>
              <a:rPr lang="en-US" dirty="0" smtClean="0"/>
              <a:t>randomized,28-day all- cause </a:t>
            </a:r>
            <a:r>
              <a:rPr lang="en-US" dirty="0">
                <a:solidFill>
                  <a:srgbClr val="FF0000"/>
                </a:solidFill>
              </a:rPr>
              <a:t>mortality</a:t>
            </a:r>
            <a:r>
              <a:rPr lang="en-US" dirty="0"/>
              <a:t> was non-inferior in the </a:t>
            </a:r>
            <a:r>
              <a:rPr lang="en-US" dirty="0" smtClean="0"/>
              <a:t>noninvasive- strategy </a:t>
            </a:r>
            <a:r>
              <a:rPr lang="en-US" dirty="0"/>
              <a:t>group (34.3% mortality vs</a:t>
            </a:r>
            <a:r>
              <a:rPr lang="en-US" dirty="0" smtClean="0"/>
              <a:t>.</a:t>
            </a:r>
            <a:endParaRPr lang="en-US" dirty="0"/>
          </a:p>
          <a:p>
            <a:r>
              <a:rPr lang="en-US" dirty="0" smtClean="0"/>
              <a:t> </a:t>
            </a:r>
            <a:r>
              <a:rPr lang="en-US" dirty="0"/>
              <a:t>36.9% in </a:t>
            </a:r>
            <a:r>
              <a:rPr lang="en-US" dirty="0" smtClean="0"/>
              <a:t>the invasive </a:t>
            </a:r>
            <a:r>
              <a:rPr lang="en-US" dirty="0"/>
              <a:t>strategy, </a:t>
            </a:r>
            <a:r>
              <a:rPr lang="en-US" i="1" dirty="0"/>
              <a:t>p </a:t>
            </a:r>
            <a:r>
              <a:rPr lang="en-US" dirty="0"/>
              <a:t>= 0.006 for non-inferiority</a:t>
            </a:r>
            <a:r>
              <a:rPr lang="en-US" dirty="0" smtClean="0"/>
              <a:t>).</a:t>
            </a:r>
            <a:endParaRPr lang="en-US" dirty="0"/>
          </a:p>
        </p:txBody>
      </p:sp>
    </p:spTree>
    <p:extLst>
      <p:ext uri="{BB962C8B-B14F-4D97-AF65-F5344CB8AC3E}">
        <p14:creationId xmlns:p14="http://schemas.microsoft.com/office/powerpoint/2010/main" val="5460995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21972"/>
            <a:ext cx="10515600" cy="6400800"/>
          </a:xfrm>
        </p:spPr>
        <p:txBody>
          <a:bodyPr/>
          <a:lstStyle/>
          <a:p>
            <a:pPr marL="0" indent="0">
              <a:buNone/>
            </a:pPr>
            <a:r>
              <a:rPr lang="en-US" sz="3200" b="1" dirty="0">
                <a:solidFill>
                  <a:srgbClr val="FF0000"/>
                </a:solidFill>
              </a:rPr>
              <a:t>Fluid </a:t>
            </a:r>
            <a:r>
              <a:rPr lang="en-US" sz="3200" b="1" dirty="0" smtClean="0">
                <a:solidFill>
                  <a:srgbClr val="FF0000"/>
                </a:solidFill>
              </a:rPr>
              <a:t>type</a:t>
            </a:r>
          </a:p>
          <a:p>
            <a:endParaRPr lang="en-US" dirty="0" smtClean="0"/>
          </a:p>
          <a:p>
            <a:r>
              <a:rPr lang="en-US" dirty="0" smtClean="0"/>
              <a:t>IV </a:t>
            </a:r>
            <a:r>
              <a:rPr lang="en-US" dirty="0"/>
              <a:t>fluid administration is necessary for volume </a:t>
            </a:r>
            <a:r>
              <a:rPr lang="en-US" dirty="0" smtClean="0"/>
              <a:t>resuscitation in </a:t>
            </a:r>
            <a:r>
              <a:rPr lang="en-US" dirty="0"/>
              <a:t>sepsis and septic shock, although the optimal </a:t>
            </a:r>
            <a:r>
              <a:rPr lang="en-US" dirty="0" smtClean="0"/>
              <a:t>type of </a:t>
            </a:r>
            <a:r>
              <a:rPr lang="en-US" dirty="0"/>
              <a:t>fluid has been debated</a:t>
            </a:r>
            <a:r>
              <a:rPr lang="en-US" dirty="0" smtClean="0"/>
              <a:t>.</a:t>
            </a:r>
          </a:p>
          <a:p>
            <a:endParaRPr lang="en-US" dirty="0" smtClean="0"/>
          </a:p>
          <a:p>
            <a:r>
              <a:rPr lang="en-US" dirty="0" smtClean="0"/>
              <a:t> </a:t>
            </a:r>
            <a:r>
              <a:rPr lang="en-US" dirty="0"/>
              <a:t>Carried over from the </a:t>
            </a:r>
            <a:r>
              <a:rPr lang="en-US" dirty="0" smtClean="0">
                <a:solidFill>
                  <a:srgbClr val="FF0000"/>
                </a:solidFill>
              </a:rPr>
              <a:t>2021 guidelines  </a:t>
            </a:r>
            <a:r>
              <a:rPr lang="en-US" dirty="0" smtClean="0"/>
              <a:t>we </a:t>
            </a:r>
            <a:r>
              <a:rPr lang="en-US" dirty="0">
                <a:solidFill>
                  <a:srgbClr val="FFC000"/>
                </a:solidFill>
              </a:rPr>
              <a:t>recommend</a:t>
            </a:r>
            <a:r>
              <a:rPr lang="en-US" dirty="0"/>
              <a:t> </a:t>
            </a:r>
            <a:r>
              <a:rPr lang="en-US" dirty="0" smtClean="0"/>
              <a:t>using </a:t>
            </a:r>
            <a:r>
              <a:rPr lang="en-US" dirty="0" smtClean="0">
                <a:solidFill>
                  <a:srgbClr val="FF0000"/>
                </a:solidFill>
              </a:rPr>
              <a:t>crystalloid</a:t>
            </a:r>
            <a:r>
              <a:rPr lang="en-US" dirty="0" smtClean="0"/>
              <a:t>s as first </a:t>
            </a:r>
            <a:r>
              <a:rPr lang="en-US" dirty="0"/>
              <a:t>line for fluid resuscitation and </a:t>
            </a:r>
            <a:r>
              <a:rPr lang="en-US" dirty="0">
                <a:solidFill>
                  <a:srgbClr val="FFC000"/>
                </a:solidFill>
              </a:rPr>
              <a:t>recommend </a:t>
            </a:r>
            <a:r>
              <a:rPr lang="en-US" dirty="0" smtClean="0">
                <a:solidFill>
                  <a:srgbClr val="FFC000"/>
                </a:solidFill>
              </a:rPr>
              <a:t>against  </a:t>
            </a:r>
            <a:r>
              <a:rPr lang="en-US" dirty="0" smtClean="0"/>
              <a:t>using </a:t>
            </a:r>
            <a:r>
              <a:rPr lang="en-US" dirty="0">
                <a:solidFill>
                  <a:srgbClr val="FF0000"/>
                </a:solidFill>
              </a:rPr>
              <a:t>starches</a:t>
            </a:r>
            <a:r>
              <a:rPr lang="en-US" dirty="0" smtClean="0"/>
              <a:t>.</a:t>
            </a:r>
          </a:p>
          <a:p>
            <a:endParaRPr lang="en-US" dirty="0" smtClean="0"/>
          </a:p>
          <a:p>
            <a:r>
              <a:rPr lang="en-US" dirty="0" smtClean="0"/>
              <a:t> </a:t>
            </a:r>
            <a:r>
              <a:rPr lang="en-US" dirty="0"/>
              <a:t>We also suggest against using </a:t>
            </a:r>
            <a:r>
              <a:rPr lang="en-US" dirty="0">
                <a:solidFill>
                  <a:srgbClr val="FF0000"/>
                </a:solidFill>
              </a:rPr>
              <a:t>gelatins</a:t>
            </a:r>
            <a:r>
              <a:rPr lang="en-US" dirty="0" smtClean="0"/>
              <a:t>.</a:t>
            </a:r>
          </a:p>
          <a:p>
            <a:endParaRPr lang="en-US" dirty="0" smtClean="0"/>
          </a:p>
          <a:p>
            <a:pPr marL="0" indent="0">
              <a:buNone/>
            </a:pPr>
            <a:r>
              <a:rPr lang="en-US" dirty="0" smtClean="0"/>
              <a:t> </a:t>
            </a:r>
            <a:endParaRPr lang="en-US" dirty="0"/>
          </a:p>
        </p:txBody>
      </p:sp>
    </p:spTree>
    <p:extLst>
      <p:ext uri="{BB962C8B-B14F-4D97-AF65-F5344CB8AC3E}">
        <p14:creationId xmlns:p14="http://schemas.microsoft.com/office/powerpoint/2010/main" val="37166284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0"/>
            <a:ext cx="10515600" cy="6176963"/>
          </a:xfrm>
        </p:spPr>
        <p:txBody>
          <a:bodyPr>
            <a:normAutofit/>
          </a:bodyPr>
          <a:lstStyle/>
          <a:p>
            <a:endParaRPr lang="en-US" dirty="0" smtClean="0"/>
          </a:p>
          <a:p>
            <a:endParaRPr lang="en-US" dirty="0"/>
          </a:p>
          <a:p>
            <a:endParaRPr lang="en-US" dirty="0" smtClean="0"/>
          </a:p>
          <a:p>
            <a:endParaRPr lang="en-US" dirty="0"/>
          </a:p>
          <a:p>
            <a:r>
              <a:rPr lang="en-US" dirty="0" smtClean="0"/>
              <a:t>In </a:t>
            </a:r>
            <a:r>
              <a:rPr lang="en-US" dirty="0"/>
              <a:t>this iteration of the guidelines, we </a:t>
            </a:r>
            <a:r>
              <a:rPr lang="en-US" dirty="0" smtClean="0"/>
              <a:t>re-evaluated whether </a:t>
            </a:r>
            <a:r>
              <a:rPr lang="en-US" dirty="0"/>
              <a:t>to use </a:t>
            </a:r>
            <a:r>
              <a:rPr lang="en-US" dirty="0">
                <a:solidFill>
                  <a:srgbClr val="FF0000"/>
                </a:solidFill>
              </a:rPr>
              <a:t>balanced</a:t>
            </a:r>
            <a:r>
              <a:rPr lang="en-US" dirty="0"/>
              <a:t> solutions; for example, </a:t>
            </a:r>
            <a:r>
              <a:rPr lang="en-US" dirty="0" smtClean="0">
                <a:solidFill>
                  <a:srgbClr val="FF0000"/>
                </a:solidFill>
              </a:rPr>
              <a:t>lactated Ringer’s </a:t>
            </a:r>
            <a:r>
              <a:rPr lang="en-US" dirty="0">
                <a:solidFill>
                  <a:srgbClr val="FF0000"/>
                </a:solidFill>
              </a:rPr>
              <a:t>solution</a:t>
            </a:r>
            <a:r>
              <a:rPr lang="en-US" dirty="0"/>
              <a:t>, (vs. 0.9% saline) and albumin (vs. crystalloids).</a:t>
            </a:r>
          </a:p>
          <a:p>
            <a:endParaRPr lang="en-US" dirty="0" smtClean="0"/>
          </a:p>
          <a:p>
            <a:r>
              <a:rPr lang="en-US" dirty="0" smtClean="0"/>
              <a:t>Although </a:t>
            </a:r>
            <a:r>
              <a:rPr lang="en-US" dirty="0">
                <a:solidFill>
                  <a:srgbClr val="FF0000"/>
                </a:solidFill>
              </a:rPr>
              <a:t>0.9% saline </a:t>
            </a:r>
            <a:r>
              <a:rPr lang="en-US" dirty="0"/>
              <a:t>remains the most </a:t>
            </a:r>
            <a:r>
              <a:rPr lang="en-US" dirty="0" smtClean="0"/>
              <a:t>widely used crystalloid, </a:t>
            </a:r>
            <a:r>
              <a:rPr lang="en-US" dirty="0"/>
              <a:t>its use has been associated </a:t>
            </a:r>
            <a:r>
              <a:rPr lang="en-US" dirty="0" smtClean="0"/>
              <a:t>with </a:t>
            </a:r>
            <a:r>
              <a:rPr lang="en-US" dirty="0" err="1" smtClean="0"/>
              <a:t>hyperchloremic</a:t>
            </a:r>
            <a:r>
              <a:rPr lang="en-US" dirty="0" smtClean="0"/>
              <a:t> </a:t>
            </a:r>
            <a:r>
              <a:rPr lang="en-US" dirty="0"/>
              <a:t>acidosis and acute kidney injury, </a:t>
            </a:r>
            <a:r>
              <a:rPr lang="en-US" dirty="0" smtClean="0"/>
              <a:t>leading to </a:t>
            </a:r>
            <a:r>
              <a:rPr lang="en-US" dirty="0"/>
              <a:t>increased interest in balanced crystalloids due </a:t>
            </a:r>
            <a:r>
              <a:rPr lang="en-US" dirty="0" smtClean="0"/>
              <a:t>to their </a:t>
            </a:r>
            <a:r>
              <a:rPr lang="en-US" dirty="0"/>
              <a:t>lower chloride </a:t>
            </a:r>
            <a:r>
              <a:rPr lang="en-US" dirty="0" smtClean="0"/>
              <a:t>content. </a:t>
            </a:r>
            <a:endParaRPr lang="en-US" dirty="0"/>
          </a:p>
        </p:txBody>
      </p:sp>
    </p:spTree>
    <p:extLst>
      <p:ext uri="{BB962C8B-B14F-4D97-AF65-F5344CB8AC3E}">
        <p14:creationId xmlns:p14="http://schemas.microsoft.com/office/powerpoint/2010/main" val="7908964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0"/>
            <a:ext cx="10515600" cy="6176963"/>
          </a:xfrm>
        </p:spPr>
        <p:txBody>
          <a:bodyPr/>
          <a:lstStyle/>
          <a:p>
            <a:endParaRPr lang="en-US" dirty="0" smtClean="0"/>
          </a:p>
          <a:p>
            <a:endParaRPr lang="en-US" dirty="0" smtClean="0"/>
          </a:p>
          <a:p>
            <a:endParaRPr lang="en-US" dirty="0"/>
          </a:p>
          <a:p>
            <a:endParaRPr lang="en-US" dirty="0" smtClean="0"/>
          </a:p>
          <a:p>
            <a:endParaRPr lang="en-US" dirty="0"/>
          </a:p>
          <a:p>
            <a:r>
              <a:rPr lang="en-US" dirty="0" smtClean="0"/>
              <a:t>The </a:t>
            </a:r>
            <a:r>
              <a:rPr lang="en-US" dirty="0"/>
              <a:t>panel </a:t>
            </a:r>
            <a:r>
              <a:rPr lang="en-US" dirty="0" smtClean="0"/>
              <a:t>considered </a:t>
            </a:r>
            <a:r>
              <a:rPr lang="en-US" dirty="0" smtClean="0">
                <a:solidFill>
                  <a:srgbClr val="FF0000"/>
                </a:solidFill>
              </a:rPr>
              <a:t>two </a:t>
            </a:r>
            <a:r>
              <a:rPr lang="en-US" dirty="0">
                <a:solidFill>
                  <a:srgbClr val="FF0000"/>
                </a:solidFill>
              </a:rPr>
              <a:t>recent reviews </a:t>
            </a:r>
            <a:r>
              <a:rPr lang="en-US" dirty="0"/>
              <a:t>on use of </a:t>
            </a:r>
            <a:r>
              <a:rPr lang="en-US" dirty="0">
                <a:solidFill>
                  <a:srgbClr val="FF0000"/>
                </a:solidFill>
              </a:rPr>
              <a:t>balanced solutions </a:t>
            </a:r>
            <a:r>
              <a:rPr lang="en-US" dirty="0" smtClean="0"/>
              <a:t>in general </a:t>
            </a:r>
            <a:r>
              <a:rPr lang="en-US" dirty="0"/>
              <a:t>critical care patients with sepsis subgroups: </a:t>
            </a:r>
            <a:r>
              <a:rPr lang="en-US" dirty="0" smtClean="0"/>
              <a:t>one a </a:t>
            </a:r>
            <a:r>
              <a:rPr lang="en-US" dirty="0"/>
              <a:t>systematic review and meta-analysis that </a:t>
            </a:r>
            <a:r>
              <a:rPr lang="en-US" dirty="0" smtClean="0"/>
              <a:t>included 11 </a:t>
            </a:r>
            <a:r>
              <a:rPr lang="en-US" dirty="0"/>
              <a:t>studies and 35,884 patients </a:t>
            </a:r>
            <a:r>
              <a:rPr lang="en-US" dirty="0" smtClean="0"/>
              <a:t>and </a:t>
            </a:r>
            <a:r>
              <a:rPr lang="en-US" dirty="0"/>
              <a:t>an </a:t>
            </a:r>
            <a:r>
              <a:rPr lang="en-US" dirty="0" smtClean="0"/>
              <a:t>individual patient </a:t>
            </a:r>
            <a:r>
              <a:rPr lang="en-US" dirty="0"/>
              <a:t>data meta-analysis (IPDMA) derived from 5 </a:t>
            </a:r>
            <a:r>
              <a:rPr lang="en-US" dirty="0" err="1" smtClean="0"/>
              <a:t>highquality</a:t>
            </a:r>
            <a:r>
              <a:rPr lang="en-US" dirty="0"/>
              <a:t> </a:t>
            </a:r>
            <a:r>
              <a:rPr lang="en-US" dirty="0" smtClean="0"/>
              <a:t>RCTs </a:t>
            </a:r>
            <a:r>
              <a:rPr lang="en-US" dirty="0"/>
              <a:t>and 6753 </a:t>
            </a:r>
            <a:r>
              <a:rPr lang="en-US" dirty="0" smtClean="0"/>
              <a:t>patients.</a:t>
            </a:r>
          </a:p>
          <a:p>
            <a:endParaRPr lang="en-US" dirty="0"/>
          </a:p>
          <a:p>
            <a:pPr marL="0" indent="0">
              <a:buNone/>
            </a:pPr>
            <a:endParaRPr lang="en-US" dirty="0"/>
          </a:p>
        </p:txBody>
      </p:sp>
    </p:spTree>
    <p:extLst>
      <p:ext uri="{BB962C8B-B14F-4D97-AF65-F5344CB8AC3E}">
        <p14:creationId xmlns:p14="http://schemas.microsoft.com/office/powerpoint/2010/main" val="3641858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15910"/>
            <a:ext cx="10515600" cy="6890197"/>
          </a:xfrm>
        </p:spPr>
        <p:txBody>
          <a:bodyPr>
            <a:normAutofit/>
          </a:bodyPr>
          <a:lstStyle/>
          <a:p>
            <a:endParaRPr lang="en-US" dirty="0" smtClean="0"/>
          </a:p>
          <a:p>
            <a:endParaRPr lang="en-US" dirty="0" smtClean="0"/>
          </a:p>
          <a:p>
            <a:endParaRPr lang="en-US" dirty="0"/>
          </a:p>
          <a:p>
            <a:endParaRPr lang="en-US" dirty="0" smtClean="0"/>
          </a:p>
          <a:p>
            <a:r>
              <a:rPr lang="en-US" dirty="0" smtClean="0"/>
              <a:t>The </a:t>
            </a:r>
            <a:r>
              <a:rPr lang="en-US" dirty="0"/>
              <a:t>review showed that using balanced </a:t>
            </a:r>
            <a:r>
              <a:rPr lang="en-US" dirty="0" smtClean="0"/>
              <a:t>crystalloids probably </a:t>
            </a:r>
            <a:r>
              <a:rPr lang="en-US" dirty="0">
                <a:solidFill>
                  <a:srgbClr val="FF0000"/>
                </a:solidFill>
              </a:rPr>
              <a:t>reduced mortality </a:t>
            </a:r>
            <a:r>
              <a:rPr lang="en-US" dirty="0"/>
              <a:t>compared with 0.9% </a:t>
            </a:r>
            <a:r>
              <a:rPr lang="en-US" dirty="0" smtClean="0"/>
              <a:t>saline (OR </a:t>
            </a:r>
            <a:r>
              <a:rPr lang="en-US" dirty="0"/>
              <a:t>0.94; 95% CI, 0.85–1.04, moderate certainty) </a:t>
            </a:r>
            <a:r>
              <a:rPr lang="en-US" dirty="0" smtClean="0"/>
              <a:t>and </a:t>
            </a:r>
            <a:r>
              <a:rPr lang="en-US" dirty="0" smtClean="0">
                <a:solidFill>
                  <a:srgbClr val="FF0000"/>
                </a:solidFill>
              </a:rPr>
              <a:t>new </a:t>
            </a:r>
            <a:r>
              <a:rPr lang="en-US" dirty="0">
                <a:solidFill>
                  <a:srgbClr val="FF0000"/>
                </a:solidFill>
              </a:rPr>
              <a:t>RRT </a:t>
            </a:r>
            <a:r>
              <a:rPr lang="en-US" dirty="0"/>
              <a:t>(OR 0.86, 95% CI, 0.74–0.99, high certainty) </a:t>
            </a:r>
            <a:r>
              <a:rPr lang="en-US" dirty="0" smtClean="0"/>
              <a:t>and may </a:t>
            </a:r>
            <a:r>
              <a:rPr lang="en-US" dirty="0"/>
              <a:t>have had no effect on </a:t>
            </a:r>
            <a:r>
              <a:rPr lang="en-US" dirty="0">
                <a:solidFill>
                  <a:srgbClr val="FF0000"/>
                </a:solidFill>
              </a:rPr>
              <a:t>VFD</a:t>
            </a:r>
            <a:r>
              <a:rPr lang="en-US" dirty="0"/>
              <a:t> (MD 0.18 higher; 95% </a:t>
            </a:r>
            <a:r>
              <a:rPr lang="en-US" dirty="0" smtClean="0"/>
              <a:t>CI, 0.45 </a:t>
            </a:r>
            <a:r>
              <a:rPr lang="en-US" dirty="0"/>
              <a:t>lower to 0.81 higher, low certainty evidence). </a:t>
            </a:r>
            <a:endParaRPr lang="en-US" dirty="0" smtClean="0"/>
          </a:p>
          <a:p>
            <a:endParaRPr lang="en-US" dirty="0"/>
          </a:p>
          <a:p>
            <a:r>
              <a:rPr lang="en-US" dirty="0" err="1" smtClean="0"/>
              <a:t>Severalsecondary</a:t>
            </a:r>
            <a:r>
              <a:rPr lang="en-US" dirty="0" smtClean="0"/>
              <a:t> </a:t>
            </a:r>
            <a:r>
              <a:rPr lang="en-US" dirty="0"/>
              <a:t>analyses have </a:t>
            </a:r>
            <a:r>
              <a:rPr lang="en-US" dirty="0">
                <a:solidFill>
                  <a:srgbClr val="FFC000"/>
                </a:solidFill>
              </a:rPr>
              <a:t>suggested</a:t>
            </a:r>
            <a:r>
              <a:rPr lang="en-US" dirty="0"/>
              <a:t> that the benefit of </a:t>
            </a:r>
            <a:r>
              <a:rPr lang="en-US" dirty="0" smtClean="0"/>
              <a:t>balanced solutions </a:t>
            </a:r>
            <a:r>
              <a:rPr lang="en-US" dirty="0"/>
              <a:t>is greatest when used throughout </a:t>
            </a:r>
            <a:r>
              <a:rPr lang="en-US" dirty="0" smtClean="0"/>
              <a:t>resuscitation.</a:t>
            </a:r>
            <a:endParaRPr lang="en-US" dirty="0"/>
          </a:p>
          <a:p>
            <a:pPr marL="0" indent="0">
              <a:buNone/>
            </a:pPr>
            <a:endParaRPr lang="en-US" dirty="0" smtClean="0"/>
          </a:p>
        </p:txBody>
      </p:sp>
    </p:spTree>
    <p:extLst>
      <p:ext uri="{BB962C8B-B14F-4D97-AF65-F5344CB8AC3E}">
        <p14:creationId xmlns:p14="http://schemas.microsoft.com/office/powerpoint/2010/main" val="9495927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83335"/>
            <a:ext cx="10515600" cy="6336406"/>
          </a:xfrm>
        </p:spPr>
        <p:txBody>
          <a:bodyPr>
            <a:normAutofit/>
          </a:bodyPr>
          <a:lstStyle/>
          <a:p>
            <a:endParaRPr lang="en-US" dirty="0" smtClean="0"/>
          </a:p>
          <a:p>
            <a:endParaRPr lang="en-US" dirty="0"/>
          </a:p>
          <a:p>
            <a:endParaRPr lang="en-US" dirty="0" smtClean="0"/>
          </a:p>
          <a:p>
            <a:endParaRPr lang="en-US" dirty="0"/>
          </a:p>
          <a:p>
            <a:r>
              <a:rPr lang="en-US" dirty="0" smtClean="0"/>
              <a:t>Theoretically</a:t>
            </a:r>
            <a:r>
              <a:rPr lang="en-US" dirty="0"/>
              <a:t>, </a:t>
            </a:r>
            <a:r>
              <a:rPr lang="en-US" dirty="0">
                <a:solidFill>
                  <a:srgbClr val="FF0000"/>
                </a:solidFill>
              </a:rPr>
              <a:t>albumin</a:t>
            </a:r>
            <a:r>
              <a:rPr lang="en-US" dirty="0"/>
              <a:t> maintains intravascular </a:t>
            </a:r>
            <a:r>
              <a:rPr lang="en-US" dirty="0" smtClean="0"/>
              <a:t>oncotic pressure </a:t>
            </a:r>
            <a:r>
              <a:rPr lang="en-US" dirty="0"/>
              <a:t>compared with crystalloids </a:t>
            </a:r>
            <a:r>
              <a:rPr lang="en-US" dirty="0" smtClean="0"/>
              <a:t>.</a:t>
            </a:r>
          </a:p>
          <a:p>
            <a:endParaRPr lang="en-US" dirty="0" smtClean="0"/>
          </a:p>
          <a:p>
            <a:r>
              <a:rPr lang="en-US" dirty="0" smtClean="0"/>
              <a:t>Due </a:t>
            </a:r>
            <a:r>
              <a:rPr lang="en-US" dirty="0"/>
              <a:t>to </a:t>
            </a:r>
            <a:r>
              <a:rPr lang="en-US" dirty="0" smtClean="0"/>
              <a:t>cost and </a:t>
            </a:r>
            <a:r>
              <a:rPr lang="en-US" dirty="0"/>
              <a:t>the absence of clear benefit for its use, however, </a:t>
            </a:r>
            <a:r>
              <a:rPr lang="en-US" dirty="0" smtClean="0"/>
              <a:t>the 2021 </a:t>
            </a:r>
            <a:r>
              <a:rPr lang="en-US" dirty="0"/>
              <a:t>guidelines provided a </a:t>
            </a:r>
            <a:r>
              <a:rPr lang="en-US" dirty="0">
                <a:solidFill>
                  <a:srgbClr val="FFC000"/>
                </a:solidFill>
              </a:rPr>
              <a:t>conditional (previously, </a:t>
            </a:r>
            <a:r>
              <a:rPr lang="en-US" dirty="0" smtClean="0">
                <a:solidFill>
                  <a:srgbClr val="FFC000"/>
                </a:solidFill>
              </a:rPr>
              <a:t>weak) recommendation </a:t>
            </a:r>
            <a:r>
              <a:rPr lang="en-US" dirty="0"/>
              <a:t>for using albumin in patients who </a:t>
            </a:r>
            <a:r>
              <a:rPr lang="en-US" dirty="0" smtClean="0"/>
              <a:t>had already received </a:t>
            </a:r>
            <a:r>
              <a:rPr lang="en-US" dirty="0"/>
              <a:t>large volumes of crystalloids. </a:t>
            </a:r>
            <a:endParaRPr lang="en-US" dirty="0" smtClean="0"/>
          </a:p>
          <a:p>
            <a:pPr marL="0" indent="0">
              <a:buNone/>
            </a:pPr>
            <a:endParaRPr lang="en-US" dirty="0"/>
          </a:p>
        </p:txBody>
      </p:sp>
    </p:spTree>
    <p:extLst>
      <p:ext uri="{BB962C8B-B14F-4D97-AF65-F5344CB8AC3E}">
        <p14:creationId xmlns:p14="http://schemas.microsoft.com/office/powerpoint/2010/main" val="13849534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18941"/>
            <a:ext cx="10515600" cy="6400800"/>
          </a:xfrm>
        </p:spPr>
        <p:txBody>
          <a:bodyPr>
            <a:normAutofit/>
          </a:bodyPr>
          <a:lstStyle/>
          <a:p>
            <a:endParaRPr lang="en-US" dirty="0" smtClean="0"/>
          </a:p>
          <a:p>
            <a:endParaRPr lang="en-US" dirty="0"/>
          </a:p>
          <a:p>
            <a:r>
              <a:rPr lang="en-US" dirty="0" smtClean="0">
                <a:solidFill>
                  <a:srgbClr val="FFC000"/>
                </a:solidFill>
              </a:rPr>
              <a:t>Our current recommendation </a:t>
            </a:r>
            <a:r>
              <a:rPr lang="en-US" dirty="0"/>
              <a:t>relied on 6 RCTs of 4,383 patients </a:t>
            </a:r>
            <a:r>
              <a:rPr lang="en-US" dirty="0" smtClean="0"/>
              <a:t>with sepsis </a:t>
            </a:r>
            <a:r>
              <a:rPr lang="en-US" dirty="0"/>
              <a:t>or septic shock, or their subgroups in larger </a:t>
            </a:r>
            <a:r>
              <a:rPr lang="en-US" dirty="0" smtClean="0"/>
              <a:t>trials including </a:t>
            </a:r>
            <a:r>
              <a:rPr lang="en-US" dirty="0"/>
              <a:t>3,013  </a:t>
            </a:r>
            <a:r>
              <a:rPr lang="en-US" dirty="0" smtClean="0"/>
              <a:t>(</a:t>
            </a:r>
            <a:r>
              <a:rPr lang="en-US" dirty="0"/>
              <a:t>69%) from the </a:t>
            </a:r>
            <a:r>
              <a:rPr lang="en-US" dirty="0" smtClean="0"/>
              <a:t>ALBIOS and </a:t>
            </a:r>
            <a:r>
              <a:rPr lang="en-US" dirty="0"/>
              <a:t>SAFE </a:t>
            </a:r>
            <a:r>
              <a:rPr lang="en-US" dirty="0" smtClean="0"/>
              <a:t>trials</a:t>
            </a:r>
            <a:r>
              <a:rPr lang="en-US" dirty="0"/>
              <a:t>. </a:t>
            </a:r>
            <a:endParaRPr lang="en-US" dirty="0" smtClean="0"/>
          </a:p>
          <a:p>
            <a:endParaRPr lang="en-US" dirty="0" smtClean="0"/>
          </a:p>
          <a:p>
            <a:r>
              <a:rPr lang="en-US" dirty="0" smtClean="0"/>
              <a:t>We </a:t>
            </a:r>
            <a:r>
              <a:rPr lang="en-US" dirty="0"/>
              <a:t>found probably no </a:t>
            </a:r>
            <a:r>
              <a:rPr lang="en-US" dirty="0" smtClean="0"/>
              <a:t>effect of </a:t>
            </a:r>
            <a:r>
              <a:rPr lang="en-US" dirty="0"/>
              <a:t>albumin on </a:t>
            </a:r>
            <a:r>
              <a:rPr lang="en-US" dirty="0">
                <a:solidFill>
                  <a:srgbClr val="FF0000"/>
                </a:solidFill>
              </a:rPr>
              <a:t>28-day mortality</a:t>
            </a:r>
            <a:r>
              <a:rPr lang="en-US" dirty="0"/>
              <a:t> (RR 1.01, 95% CI, </a:t>
            </a:r>
            <a:r>
              <a:rPr lang="en-US" dirty="0" smtClean="0"/>
              <a:t>0.90– 1.14</a:t>
            </a:r>
            <a:r>
              <a:rPr lang="en-US" dirty="0"/>
              <a:t>, moderate certainty). </a:t>
            </a:r>
            <a:endParaRPr lang="en-US" dirty="0" smtClean="0"/>
          </a:p>
          <a:p>
            <a:endParaRPr lang="en-US" dirty="0"/>
          </a:p>
          <a:p>
            <a:r>
              <a:rPr lang="en-US" dirty="0" smtClean="0"/>
              <a:t>There </a:t>
            </a:r>
            <a:r>
              <a:rPr lang="en-US" dirty="0"/>
              <a:t>was similarly no </a:t>
            </a:r>
            <a:r>
              <a:rPr lang="en-US" dirty="0" smtClean="0"/>
              <a:t>effect on </a:t>
            </a:r>
            <a:r>
              <a:rPr lang="en-US" dirty="0"/>
              <a:t>90-day mortality, new-onset organ </a:t>
            </a:r>
            <a:r>
              <a:rPr lang="en-US" dirty="0" smtClean="0"/>
              <a:t>dysfunction</a:t>
            </a:r>
            <a:r>
              <a:rPr lang="en-US" dirty="0"/>
              <a:t>, </a:t>
            </a:r>
            <a:r>
              <a:rPr lang="en-US" dirty="0" smtClean="0"/>
              <a:t>ventilator or </a:t>
            </a:r>
            <a:r>
              <a:rPr lang="en-US" dirty="0"/>
              <a:t>vasopressor-free days, and the requirement </a:t>
            </a:r>
            <a:r>
              <a:rPr lang="en-US" dirty="0" smtClean="0"/>
              <a:t>for  RRT</a:t>
            </a:r>
            <a:r>
              <a:rPr lang="en-US" dirty="0"/>
              <a:t>. </a:t>
            </a:r>
            <a:endParaRPr lang="en-US" dirty="0" smtClean="0"/>
          </a:p>
          <a:p>
            <a:endParaRPr lang="en-US" dirty="0"/>
          </a:p>
          <a:p>
            <a:r>
              <a:rPr lang="en-US" dirty="0" smtClean="0"/>
              <a:t>The </a:t>
            </a:r>
            <a:r>
              <a:rPr lang="en-US" dirty="0"/>
              <a:t>panel considered the lack of proven benefit </a:t>
            </a:r>
            <a:r>
              <a:rPr lang="en-US" dirty="0" smtClean="0"/>
              <a:t>and higher </a:t>
            </a:r>
            <a:r>
              <a:rPr lang="en-US" dirty="0"/>
              <a:t>cost of albumin in making this recommendation</a:t>
            </a:r>
            <a:r>
              <a:rPr lang="en-US" dirty="0" smtClean="0"/>
              <a:t>.</a:t>
            </a:r>
            <a:endParaRPr lang="en-US" dirty="0"/>
          </a:p>
        </p:txBody>
      </p:sp>
    </p:spTree>
    <p:extLst>
      <p:ext uri="{BB962C8B-B14F-4D97-AF65-F5344CB8AC3E}">
        <p14:creationId xmlns:p14="http://schemas.microsoft.com/office/powerpoint/2010/main" val="35840230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76518"/>
            <a:ext cx="10515600" cy="6091707"/>
          </a:xfrm>
        </p:spPr>
        <p:txBody>
          <a:bodyPr>
            <a:normAutofit/>
          </a:bodyPr>
          <a:lstStyle/>
          <a:p>
            <a:endParaRPr lang="en-US" dirty="0" smtClean="0"/>
          </a:p>
          <a:p>
            <a:r>
              <a:rPr lang="en-US" dirty="0" smtClean="0"/>
              <a:t>For </a:t>
            </a:r>
            <a:r>
              <a:rPr lang="en-US" dirty="0"/>
              <a:t>patients with </a:t>
            </a:r>
            <a:r>
              <a:rPr lang="en-US" dirty="0">
                <a:solidFill>
                  <a:srgbClr val="FF0000"/>
                </a:solidFill>
              </a:rPr>
              <a:t>traumatic brain injury</a:t>
            </a:r>
            <a:r>
              <a:rPr lang="en-US" dirty="0"/>
              <a:t>, </a:t>
            </a:r>
            <a:r>
              <a:rPr lang="en-US" dirty="0" smtClean="0"/>
              <a:t>evidence suggests </a:t>
            </a:r>
            <a:r>
              <a:rPr lang="en-US" dirty="0"/>
              <a:t>harm with the use of balanced crystalloids </a:t>
            </a:r>
            <a:r>
              <a:rPr lang="en-US" dirty="0" smtClean="0"/>
              <a:t>or </a:t>
            </a:r>
            <a:r>
              <a:rPr lang="en-US" dirty="0"/>
              <a:t>albumin </a:t>
            </a:r>
            <a:r>
              <a:rPr lang="en-US" dirty="0" smtClean="0"/>
              <a:t> leading </a:t>
            </a:r>
            <a:r>
              <a:rPr lang="en-US" dirty="0"/>
              <a:t>the panel to advise using </a:t>
            </a:r>
            <a:r>
              <a:rPr lang="en-US" dirty="0" smtClean="0"/>
              <a:t>0.9% saline </a:t>
            </a:r>
            <a:r>
              <a:rPr lang="en-US" dirty="0"/>
              <a:t>in this population. </a:t>
            </a:r>
            <a:endParaRPr lang="en-US" dirty="0" smtClean="0"/>
          </a:p>
          <a:p>
            <a:endParaRPr lang="en-US" dirty="0" smtClean="0"/>
          </a:p>
          <a:p>
            <a:r>
              <a:rPr lang="en-US" dirty="0" smtClean="0"/>
              <a:t>For </a:t>
            </a:r>
            <a:r>
              <a:rPr lang="en-US" dirty="0"/>
              <a:t>patients with </a:t>
            </a:r>
            <a:r>
              <a:rPr lang="en-US" dirty="0">
                <a:solidFill>
                  <a:srgbClr val="FF0000"/>
                </a:solidFill>
              </a:rPr>
              <a:t>cirrhosis</a:t>
            </a:r>
            <a:r>
              <a:rPr lang="en-US" dirty="0"/>
              <a:t>, </a:t>
            </a:r>
            <a:r>
              <a:rPr lang="en-US" dirty="0" smtClean="0"/>
              <a:t>use of </a:t>
            </a:r>
            <a:r>
              <a:rPr lang="en-US" dirty="0"/>
              <a:t>albumin in addition to crystalloids may be </a:t>
            </a:r>
            <a:r>
              <a:rPr lang="en-US" dirty="0" smtClean="0"/>
              <a:t>preferred .</a:t>
            </a:r>
          </a:p>
          <a:p>
            <a:endParaRPr lang="en-US" dirty="0" smtClean="0"/>
          </a:p>
          <a:p>
            <a:r>
              <a:rPr lang="en-US" dirty="0" smtClean="0"/>
              <a:t>Similarly</a:t>
            </a:r>
            <a:r>
              <a:rPr lang="en-US" dirty="0"/>
              <a:t>, evidence suggesting higher blood </a:t>
            </a:r>
            <a:r>
              <a:rPr lang="en-US" dirty="0" smtClean="0"/>
              <a:t>pressures higher </a:t>
            </a:r>
            <a:r>
              <a:rPr lang="en-US" dirty="0"/>
              <a:t>static filling pressures </a:t>
            </a:r>
            <a:r>
              <a:rPr lang="en-US" dirty="0" smtClean="0"/>
              <a:t> and lower net </a:t>
            </a:r>
            <a:r>
              <a:rPr lang="en-US" dirty="0"/>
              <a:t>fluid balances </a:t>
            </a:r>
            <a:r>
              <a:rPr lang="en-US" dirty="0" smtClean="0"/>
              <a:t>with </a:t>
            </a:r>
            <a:r>
              <a:rPr lang="en-US" dirty="0"/>
              <a:t>albumin led the panel </a:t>
            </a:r>
            <a:r>
              <a:rPr lang="en-US" dirty="0" smtClean="0"/>
              <a:t>to propose </a:t>
            </a:r>
            <a:r>
              <a:rPr lang="en-US" dirty="0"/>
              <a:t>albumin for patients who have already </a:t>
            </a:r>
            <a:r>
              <a:rPr lang="en-US" dirty="0" smtClean="0"/>
              <a:t>received large </a:t>
            </a:r>
            <a:r>
              <a:rPr lang="en-US" dirty="0"/>
              <a:t>volumes of crystalloids</a:t>
            </a:r>
            <a:r>
              <a:rPr lang="en-US" dirty="0" smtClean="0"/>
              <a:t>.</a:t>
            </a:r>
          </a:p>
          <a:p>
            <a:endParaRPr lang="en-US" dirty="0" smtClean="0"/>
          </a:p>
          <a:p>
            <a:endParaRPr lang="en-US" dirty="0"/>
          </a:p>
        </p:txBody>
      </p:sp>
    </p:spTree>
    <p:extLst>
      <p:ext uri="{BB962C8B-B14F-4D97-AF65-F5344CB8AC3E}">
        <p14:creationId xmlns:p14="http://schemas.microsoft.com/office/powerpoint/2010/main" val="11137166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79548"/>
            <a:ext cx="10515600" cy="708339"/>
          </a:xfrm>
        </p:spPr>
        <p:txBody>
          <a:bodyPr>
            <a:normAutofit/>
          </a:bodyPr>
          <a:lstStyle/>
          <a:p>
            <a:r>
              <a:rPr lang="en-US" sz="2400" b="1" dirty="0">
                <a:solidFill>
                  <a:srgbClr val="FF0000"/>
                </a:solidFill>
              </a:rPr>
              <a:t>Liberal vs. conservative approach to resuscitation</a:t>
            </a:r>
          </a:p>
        </p:txBody>
      </p:sp>
      <p:sp>
        <p:nvSpPr>
          <p:cNvPr id="3" name="Content Placeholder 2"/>
          <p:cNvSpPr>
            <a:spLocks noGrp="1"/>
          </p:cNvSpPr>
          <p:nvPr>
            <p:ph idx="1"/>
          </p:nvPr>
        </p:nvSpPr>
        <p:spPr>
          <a:xfrm>
            <a:off x="1103312" y="1519708"/>
            <a:ext cx="8946541" cy="4728692"/>
          </a:xfrm>
        </p:spPr>
        <p:txBody>
          <a:bodyPr/>
          <a:lstStyle/>
          <a:p>
            <a:endParaRPr lang="en-US" dirty="0" smtClean="0"/>
          </a:p>
          <a:p>
            <a:r>
              <a:rPr lang="en-US" dirty="0" smtClean="0"/>
              <a:t>Determining </a:t>
            </a:r>
            <a:r>
              <a:rPr lang="en-US" dirty="0">
                <a:solidFill>
                  <a:srgbClr val="FF0000"/>
                </a:solidFill>
              </a:rPr>
              <a:t>the optimal volume </a:t>
            </a:r>
            <a:r>
              <a:rPr lang="en-US" dirty="0"/>
              <a:t>of fluid resuscitation </a:t>
            </a:r>
            <a:r>
              <a:rPr lang="en-US" dirty="0" smtClean="0"/>
              <a:t>for patients </a:t>
            </a:r>
            <a:r>
              <a:rPr lang="en-US" dirty="0"/>
              <a:t>with sepsis or septic shock is difficult</a:t>
            </a:r>
            <a:r>
              <a:rPr lang="en-US" dirty="0" smtClean="0"/>
              <a:t>.</a:t>
            </a:r>
          </a:p>
          <a:p>
            <a:endParaRPr lang="en-US" dirty="0" smtClean="0"/>
          </a:p>
          <a:p>
            <a:r>
              <a:rPr lang="en-US" dirty="0" smtClean="0"/>
              <a:t> Restrictive and </a:t>
            </a:r>
            <a:r>
              <a:rPr lang="en-US" dirty="0"/>
              <a:t>liberal approaches to ongoing resuscitation have</a:t>
            </a:r>
          </a:p>
          <a:p>
            <a:pPr marL="0" indent="0">
              <a:buNone/>
            </a:pPr>
            <a:r>
              <a:rPr lang="en-US" dirty="0"/>
              <a:t>been evaluated in multiple trials </a:t>
            </a:r>
            <a:r>
              <a:rPr lang="en-US" dirty="0" smtClean="0"/>
              <a:t>but the studies </a:t>
            </a:r>
            <a:r>
              <a:rPr lang="en-US" dirty="0"/>
              <a:t>vary widely with respect to definitions for </a:t>
            </a:r>
            <a:r>
              <a:rPr lang="en-US" dirty="0" smtClean="0"/>
              <a:t>restrictive and </a:t>
            </a:r>
            <a:r>
              <a:rPr lang="en-US" dirty="0"/>
              <a:t>liberal strategies, eligibility criteria, setting, </a:t>
            </a:r>
            <a:r>
              <a:rPr lang="en-US" dirty="0" smtClean="0"/>
              <a:t>timing, and </a:t>
            </a:r>
            <a:r>
              <a:rPr lang="en-US" dirty="0"/>
              <a:t>duration of the interventions.</a:t>
            </a:r>
          </a:p>
        </p:txBody>
      </p:sp>
    </p:spTree>
    <p:extLst>
      <p:ext uri="{BB962C8B-B14F-4D97-AF65-F5344CB8AC3E}">
        <p14:creationId xmlns:p14="http://schemas.microsoft.com/office/powerpoint/2010/main" val="26172943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37882"/>
            <a:ext cx="10515600" cy="6420118"/>
          </a:xfrm>
        </p:spPr>
        <p:txBody>
          <a:bodyPr>
            <a:normAutofit/>
          </a:bodyPr>
          <a:lstStyle/>
          <a:p>
            <a:endParaRPr lang="en-US" dirty="0" smtClean="0"/>
          </a:p>
          <a:p>
            <a:r>
              <a:rPr lang="en-US" dirty="0" smtClean="0"/>
              <a:t>our </a:t>
            </a:r>
            <a:r>
              <a:rPr lang="en-US" dirty="0">
                <a:solidFill>
                  <a:srgbClr val="FF0000"/>
                </a:solidFill>
              </a:rPr>
              <a:t>updated recommendations</a:t>
            </a:r>
            <a:r>
              <a:rPr lang="en-US" dirty="0"/>
              <a:t>, we </a:t>
            </a:r>
            <a:r>
              <a:rPr lang="en-US" dirty="0" smtClean="0"/>
              <a:t>considered 4 </a:t>
            </a:r>
            <a:r>
              <a:rPr lang="en-US" dirty="0"/>
              <a:t>RCTs </a:t>
            </a:r>
            <a:r>
              <a:rPr lang="en-US" dirty="0" smtClean="0"/>
              <a:t> that included 3,320 patients </a:t>
            </a:r>
            <a:r>
              <a:rPr lang="en-US" dirty="0"/>
              <a:t>with sepsis who had ongoing </a:t>
            </a:r>
            <a:r>
              <a:rPr lang="en-US" dirty="0" err="1"/>
              <a:t>hypoperfusion</a:t>
            </a:r>
            <a:r>
              <a:rPr lang="en-US" dirty="0"/>
              <a:t> </a:t>
            </a:r>
            <a:r>
              <a:rPr lang="en-US" dirty="0" smtClean="0"/>
              <a:t>or shock </a:t>
            </a:r>
            <a:r>
              <a:rPr lang="en-US" dirty="0"/>
              <a:t>after initial fluid resuscitation</a:t>
            </a:r>
            <a:r>
              <a:rPr lang="en-US" dirty="0" smtClean="0"/>
              <a:t>.</a:t>
            </a:r>
          </a:p>
          <a:p>
            <a:endParaRPr lang="en-US" dirty="0" smtClean="0"/>
          </a:p>
          <a:p>
            <a:r>
              <a:rPr lang="en-US" dirty="0" smtClean="0"/>
              <a:t> </a:t>
            </a:r>
            <a:r>
              <a:rPr lang="en-US" dirty="0"/>
              <a:t>The pooled </a:t>
            </a:r>
            <a:r>
              <a:rPr lang="en-US" dirty="0" smtClean="0"/>
              <a:t>analysis demonstrated </a:t>
            </a:r>
            <a:r>
              <a:rPr lang="en-US" dirty="0"/>
              <a:t>that a restrictive (compared with a </a:t>
            </a:r>
            <a:r>
              <a:rPr lang="en-US" dirty="0" smtClean="0"/>
              <a:t>liberal) approach </a:t>
            </a:r>
            <a:r>
              <a:rPr lang="en-US" dirty="0"/>
              <a:t>to ongoing fluid management </a:t>
            </a:r>
            <a:r>
              <a:rPr lang="en-US" dirty="0" smtClean="0"/>
              <a:t>resulted in </a:t>
            </a:r>
            <a:r>
              <a:rPr lang="en-US" dirty="0"/>
              <a:t>probably no difference in </a:t>
            </a:r>
            <a:r>
              <a:rPr lang="en-US" dirty="0">
                <a:solidFill>
                  <a:srgbClr val="FF0000"/>
                </a:solidFill>
              </a:rPr>
              <a:t>mortality</a:t>
            </a:r>
            <a:r>
              <a:rPr lang="en-US" dirty="0"/>
              <a:t> (RR 1.00; 95% </a:t>
            </a:r>
            <a:r>
              <a:rPr lang="en-US" dirty="0" smtClean="0"/>
              <a:t>CI, 0.91–1.10</a:t>
            </a:r>
            <a:r>
              <a:rPr lang="en-US" dirty="0"/>
              <a:t>, moderate certainty). </a:t>
            </a:r>
            <a:endParaRPr lang="en-US" dirty="0" smtClean="0"/>
          </a:p>
          <a:p>
            <a:endParaRPr lang="en-US" dirty="0" smtClean="0"/>
          </a:p>
          <a:p>
            <a:r>
              <a:rPr lang="en-US" dirty="0" smtClean="0"/>
              <a:t>Furthermore</a:t>
            </a:r>
            <a:r>
              <a:rPr lang="en-US" dirty="0"/>
              <a:t>, there </a:t>
            </a:r>
            <a:r>
              <a:rPr lang="en-US" dirty="0" smtClean="0"/>
              <a:t>were probably </a:t>
            </a:r>
            <a:r>
              <a:rPr lang="en-US" dirty="0"/>
              <a:t>no differences in </a:t>
            </a:r>
            <a:r>
              <a:rPr lang="en-US" dirty="0">
                <a:solidFill>
                  <a:srgbClr val="FF0000"/>
                </a:solidFill>
              </a:rPr>
              <a:t>VFD</a:t>
            </a:r>
            <a:r>
              <a:rPr lang="en-US" dirty="0"/>
              <a:t>, (MD 0.14 d fewer, </a:t>
            </a:r>
            <a:r>
              <a:rPr lang="en-US" dirty="0" smtClean="0"/>
              <a:t>95% CI</a:t>
            </a:r>
            <a:r>
              <a:rPr lang="en-US" dirty="0"/>
              <a:t>, − 2.11 to 1.83, low certainty), </a:t>
            </a:r>
            <a:r>
              <a:rPr lang="en-US" dirty="0">
                <a:solidFill>
                  <a:srgbClr val="FF0000"/>
                </a:solidFill>
              </a:rPr>
              <a:t>RRT</a:t>
            </a:r>
            <a:r>
              <a:rPr lang="en-US" dirty="0"/>
              <a:t> (RR 0.99, 95% CI</a:t>
            </a:r>
            <a:r>
              <a:rPr lang="en-US" dirty="0" smtClean="0"/>
              <a:t>,  0.83–1.19</a:t>
            </a:r>
            <a:r>
              <a:rPr lang="en-US" dirty="0"/>
              <a:t>, moderate certainty), renal </a:t>
            </a:r>
            <a:r>
              <a:rPr lang="en-US" dirty="0" smtClean="0"/>
              <a:t>replacement-free days </a:t>
            </a:r>
            <a:r>
              <a:rPr lang="en-US" dirty="0"/>
              <a:t>(MD 0.43 </a:t>
            </a:r>
            <a:r>
              <a:rPr lang="en-US" dirty="0" smtClean="0"/>
              <a:t>      d </a:t>
            </a:r>
            <a:r>
              <a:rPr lang="en-US" dirty="0"/>
              <a:t>more, 95% CI, − 0.59 to 1.45, </a:t>
            </a:r>
            <a:r>
              <a:rPr lang="en-US" dirty="0" smtClean="0"/>
              <a:t>moderate certainty</a:t>
            </a:r>
            <a:r>
              <a:rPr lang="en-US" dirty="0"/>
              <a:t>), and </a:t>
            </a:r>
            <a:r>
              <a:rPr lang="en-US" dirty="0" smtClean="0">
                <a:solidFill>
                  <a:srgbClr val="FF0000"/>
                </a:solidFill>
              </a:rPr>
              <a:t>vasopressor- free </a:t>
            </a:r>
            <a:r>
              <a:rPr lang="en-US" dirty="0">
                <a:solidFill>
                  <a:srgbClr val="FF0000"/>
                </a:solidFill>
              </a:rPr>
              <a:t>days </a:t>
            </a:r>
            <a:r>
              <a:rPr lang="en-US" dirty="0"/>
              <a:t>(MD 0.49 d </a:t>
            </a:r>
            <a:r>
              <a:rPr lang="en-US" dirty="0" smtClean="0"/>
              <a:t>more, 95</a:t>
            </a:r>
            <a:r>
              <a:rPr lang="en-US" dirty="0"/>
              <a:t>% CI, − 0.37 to 1.35, moderate certainty).</a:t>
            </a:r>
          </a:p>
        </p:txBody>
      </p:sp>
    </p:spTree>
    <p:extLst>
      <p:ext uri="{BB962C8B-B14F-4D97-AF65-F5344CB8AC3E}">
        <p14:creationId xmlns:p14="http://schemas.microsoft.com/office/powerpoint/2010/main" val="12592995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70456"/>
            <a:ext cx="10515600" cy="6297769"/>
          </a:xfrm>
        </p:spPr>
        <p:txBody>
          <a:bodyPr/>
          <a:lstStyle/>
          <a:p>
            <a:endParaRPr lang="en-US" dirty="0" smtClean="0"/>
          </a:p>
          <a:p>
            <a:endParaRPr lang="en-US" dirty="0"/>
          </a:p>
          <a:p>
            <a:endParaRPr lang="en-US" dirty="0" smtClean="0"/>
          </a:p>
          <a:p>
            <a:endParaRPr lang="en-US" dirty="0"/>
          </a:p>
          <a:p>
            <a:r>
              <a:rPr lang="en-US" dirty="0" smtClean="0">
                <a:solidFill>
                  <a:srgbClr val="FF0000"/>
                </a:solidFill>
              </a:rPr>
              <a:t>A </a:t>
            </a:r>
            <a:r>
              <a:rPr lang="en-US" dirty="0">
                <a:solidFill>
                  <a:srgbClr val="FF0000"/>
                </a:solidFill>
              </a:rPr>
              <a:t>quick guide for resuscitation </a:t>
            </a:r>
            <a:r>
              <a:rPr lang="en-US" dirty="0"/>
              <a:t>and hemodynamic </a:t>
            </a:r>
            <a:r>
              <a:rPr lang="en-US" dirty="0" smtClean="0"/>
              <a:t>support in </a:t>
            </a:r>
            <a:r>
              <a:rPr lang="en-US" dirty="0"/>
              <a:t>adults with sepsis and septic shock is </a:t>
            </a:r>
            <a:r>
              <a:rPr lang="en-US" dirty="0" smtClean="0"/>
              <a:t>presented in </a:t>
            </a:r>
            <a:r>
              <a:rPr lang="en-US" dirty="0" smtClean="0">
                <a:solidFill>
                  <a:srgbClr val="FF0000"/>
                </a:solidFill>
              </a:rPr>
              <a:t>Fig. </a:t>
            </a:r>
            <a:r>
              <a:rPr lang="en-US" dirty="0">
                <a:solidFill>
                  <a:srgbClr val="FF0000"/>
                </a:solidFill>
              </a:rPr>
              <a:t>3</a:t>
            </a:r>
            <a:r>
              <a:rPr lang="en-US" dirty="0" smtClean="0">
                <a:solidFill>
                  <a:srgbClr val="FF0000"/>
                </a:solidFill>
              </a:rPr>
              <a:t>.</a:t>
            </a:r>
          </a:p>
          <a:p>
            <a:endParaRPr lang="en-US" dirty="0"/>
          </a:p>
          <a:p>
            <a:r>
              <a:rPr lang="en-US" dirty="0" smtClean="0"/>
              <a:t> </a:t>
            </a:r>
            <a:r>
              <a:rPr lang="en-US" dirty="0"/>
              <a:t>This figure is not a comprehensive summary </a:t>
            </a:r>
            <a:r>
              <a:rPr lang="en-US" dirty="0" smtClean="0"/>
              <a:t>of hemodynamic </a:t>
            </a:r>
            <a:r>
              <a:rPr lang="en-US" dirty="0"/>
              <a:t>management recommendations in the </a:t>
            </a:r>
            <a:r>
              <a:rPr lang="en-US" dirty="0" smtClean="0"/>
              <a:t>SSC guidelines</a:t>
            </a:r>
            <a:r>
              <a:rPr lang="en-US" dirty="0"/>
              <a:t>, but rather a quick reference to summarize </a:t>
            </a:r>
            <a:r>
              <a:rPr lang="en-US" dirty="0" smtClean="0"/>
              <a:t>the hemodynamic </a:t>
            </a:r>
            <a:r>
              <a:rPr lang="en-US" dirty="0"/>
              <a:t>monitoring and resuscitation </a:t>
            </a:r>
            <a:r>
              <a:rPr lang="en-US" dirty="0" smtClean="0"/>
              <a:t>interventions most </a:t>
            </a:r>
            <a:r>
              <a:rPr lang="en-US" dirty="0"/>
              <a:t>often used in clinical practice.</a:t>
            </a:r>
          </a:p>
        </p:txBody>
      </p:sp>
    </p:spTree>
    <p:extLst>
      <p:ext uri="{BB962C8B-B14F-4D97-AF65-F5344CB8AC3E}">
        <p14:creationId xmlns:p14="http://schemas.microsoft.com/office/powerpoint/2010/main" val="3794608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0"/>
            <a:ext cx="10515600" cy="7495504"/>
          </a:xfrm>
        </p:spPr>
        <p:txBody>
          <a:bodyPr>
            <a:noAutofit/>
          </a:bodyPr>
          <a:lstStyle/>
          <a:p>
            <a:pPr marL="0" indent="0">
              <a:buNone/>
            </a:pPr>
            <a:endParaRPr lang="en-US" dirty="0"/>
          </a:p>
          <a:p>
            <a:pPr marL="0" indent="0">
              <a:buNone/>
            </a:pPr>
            <a:endParaRPr lang="en-US" dirty="0" smtClean="0"/>
          </a:p>
          <a:p>
            <a:r>
              <a:rPr lang="en-US" dirty="0" smtClean="0"/>
              <a:t> </a:t>
            </a:r>
            <a:r>
              <a:rPr lang="en-US" dirty="0">
                <a:solidFill>
                  <a:srgbClr val="FF0000"/>
                </a:solidFill>
              </a:rPr>
              <a:t>Costs</a:t>
            </a:r>
            <a:r>
              <a:rPr lang="en-US" dirty="0"/>
              <a:t> of a restrictive approach (due to </a:t>
            </a:r>
            <a:r>
              <a:rPr lang="en-US" dirty="0" smtClean="0"/>
              <a:t>vasopressor use </a:t>
            </a:r>
            <a:r>
              <a:rPr lang="en-US" dirty="0"/>
              <a:t>and requisite monitoring in certain </a:t>
            </a:r>
            <a:r>
              <a:rPr lang="en-US" dirty="0" smtClean="0"/>
              <a:t>settings) were </a:t>
            </a:r>
            <a:r>
              <a:rPr lang="en-US" dirty="0"/>
              <a:t>considered potentially higher, with equity </a:t>
            </a:r>
            <a:r>
              <a:rPr lang="en-US" dirty="0" smtClean="0"/>
              <a:t>probably reduced.</a:t>
            </a:r>
          </a:p>
          <a:p>
            <a:r>
              <a:rPr lang="en-US" dirty="0" smtClean="0"/>
              <a:t> </a:t>
            </a:r>
            <a:r>
              <a:rPr lang="en-US" dirty="0"/>
              <a:t>In addition, given the differences in </a:t>
            </a:r>
            <a:r>
              <a:rPr lang="en-US" dirty="0" smtClean="0">
                <a:solidFill>
                  <a:srgbClr val="FF0000"/>
                </a:solidFill>
              </a:rPr>
              <a:t>renal replacement-free </a:t>
            </a:r>
            <a:r>
              <a:rPr lang="en-US" dirty="0"/>
              <a:t>days and </a:t>
            </a:r>
            <a:r>
              <a:rPr lang="en-US" dirty="0">
                <a:solidFill>
                  <a:srgbClr val="FF0000"/>
                </a:solidFill>
              </a:rPr>
              <a:t>vasopressor </a:t>
            </a:r>
            <a:r>
              <a:rPr lang="en-US" dirty="0" smtClean="0">
                <a:solidFill>
                  <a:srgbClr val="FF0000"/>
                </a:solidFill>
              </a:rPr>
              <a:t>requirements </a:t>
            </a:r>
            <a:r>
              <a:rPr lang="en-US" dirty="0" smtClean="0"/>
              <a:t>between </a:t>
            </a:r>
            <a:r>
              <a:rPr lang="en-US" dirty="0"/>
              <a:t>approaches, the panel thought </a:t>
            </a:r>
            <a:r>
              <a:rPr lang="en-US" dirty="0" smtClean="0"/>
              <a:t>acceptability would </a:t>
            </a:r>
            <a:r>
              <a:rPr lang="en-US" dirty="0"/>
              <a:t>vary across patients and clinicians</a:t>
            </a:r>
            <a:r>
              <a:rPr lang="en-US" dirty="0" smtClean="0"/>
              <a:t>.</a:t>
            </a:r>
          </a:p>
          <a:p>
            <a:endParaRPr lang="en-US" dirty="0"/>
          </a:p>
          <a:p>
            <a:r>
              <a:rPr lang="en-US" dirty="0" smtClean="0"/>
              <a:t> </a:t>
            </a:r>
            <a:r>
              <a:rPr lang="en-US" dirty="0"/>
              <a:t>Taken together, these factors drove the decision to </a:t>
            </a:r>
            <a:r>
              <a:rPr lang="en-US" dirty="0">
                <a:solidFill>
                  <a:srgbClr val="FFC000"/>
                </a:solidFill>
              </a:rPr>
              <a:t>suggest</a:t>
            </a:r>
            <a:r>
              <a:rPr lang="en-US" dirty="0"/>
              <a:t> either approach to ongoing fluid resuscitation with advice that patient and health system factors be </a:t>
            </a:r>
            <a:r>
              <a:rPr lang="en-US" dirty="0" smtClean="0"/>
              <a:t>considered</a:t>
            </a:r>
            <a:endParaRPr lang="en-US" dirty="0"/>
          </a:p>
          <a:p>
            <a:endParaRPr lang="en-US" dirty="0"/>
          </a:p>
          <a:p>
            <a:r>
              <a:rPr lang="en-US" dirty="0"/>
              <a:t> </a:t>
            </a:r>
            <a:r>
              <a:rPr lang="en-US" dirty="0">
                <a:solidFill>
                  <a:srgbClr val="FF0000"/>
                </a:solidFill>
              </a:rPr>
              <a:t>In low-resource settings </a:t>
            </a:r>
            <a:r>
              <a:rPr lang="en-US" dirty="0"/>
              <a:t>(e.g., LMICs with limited access to invasive mechanical ventilation), the potential harms associated with fluid overload are greater, providing support for a restrictive or more personalized approach to resuscitation.</a:t>
            </a:r>
          </a:p>
          <a:p>
            <a:endParaRPr lang="en-US" dirty="0"/>
          </a:p>
          <a:p>
            <a:endParaRPr lang="en-US" dirty="0"/>
          </a:p>
        </p:txBody>
      </p:sp>
    </p:spTree>
    <p:extLst>
      <p:ext uri="{BB962C8B-B14F-4D97-AF65-F5344CB8AC3E}">
        <p14:creationId xmlns:p14="http://schemas.microsoft.com/office/powerpoint/2010/main" val="13065532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67424"/>
            <a:ext cx="10515600" cy="6690575"/>
          </a:xfrm>
        </p:spPr>
        <p:txBody>
          <a:bodyPr>
            <a:normAutofit/>
          </a:bodyPr>
          <a:lstStyle/>
          <a:p>
            <a:endParaRPr lang="en-US" dirty="0" smtClean="0"/>
          </a:p>
          <a:p>
            <a:endParaRPr lang="en-US" dirty="0"/>
          </a:p>
          <a:p>
            <a:r>
              <a:rPr lang="en-US" dirty="0" smtClean="0"/>
              <a:t>The </a:t>
            </a:r>
            <a:r>
              <a:rPr lang="en-US" dirty="0"/>
              <a:t>2025 ESCIM clinical practice guidelines </a:t>
            </a:r>
            <a:r>
              <a:rPr lang="en-US" dirty="0" smtClean="0"/>
              <a:t>made </a:t>
            </a:r>
            <a:r>
              <a:rPr lang="en-US" dirty="0" smtClean="0">
                <a:solidFill>
                  <a:srgbClr val="FFC000"/>
                </a:solidFill>
              </a:rPr>
              <a:t>no </a:t>
            </a:r>
            <a:r>
              <a:rPr lang="en-US" dirty="0">
                <a:solidFill>
                  <a:srgbClr val="FFC000"/>
                </a:solidFill>
              </a:rPr>
              <a:t>recommendation </a:t>
            </a:r>
            <a:r>
              <a:rPr lang="en-US" dirty="0"/>
              <a:t>regarding liberal vs</a:t>
            </a:r>
            <a:r>
              <a:rPr lang="en-US" dirty="0" smtClean="0"/>
              <a:t>.</a:t>
            </a:r>
          </a:p>
          <a:p>
            <a:endParaRPr lang="en-US" dirty="0" smtClean="0"/>
          </a:p>
          <a:p>
            <a:r>
              <a:rPr lang="en-US" dirty="0" smtClean="0"/>
              <a:t> restrictive approaches </a:t>
            </a:r>
            <a:r>
              <a:rPr lang="en-US" dirty="0"/>
              <a:t>to fluid resuscitation, stating: “In adults </a:t>
            </a:r>
            <a:r>
              <a:rPr lang="en-US" dirty="0" smtClean="0"/>
              <a:t>with sepsis </a:t>
            </a:r>
            <a:r>
              <a:rPr lang="en-US" dirty="0"/>
              <a:t>or septic shock who need fluid resuscitation </a:t>
            </a:r>
            <a:r>
              <a:rPr lang="en-US" dirty="0" smtClean="0"/>
              <a:t>for circulatory </a:t>
            </a:r>
            <a:r>
              <a:rPr lang="en-US" dirty="0"/>
              <a:t>failure, we cannot recommend for or </a:t>
            </a:r>
            <a:r>
              <a:rPr lang="en-US" dirty="0" smtClean="0"/>
              <a:t>against systematic </a:t>
            </a:r>
            <a:r>
              <a:rPr lang="en-US" dirty="0"/>
              <a:t>restrictive or liberal fluid </a:t>
            </a:r>
            <a:r>
              <a:rPr lang="en-US" dirty="0" smtClean="0"/>
              <a:t>resuscitation.</a:t>
            </a:r>
          </a:p>
          <a:p>
            <a:endParaRPr lang="en-US" dirty="0" smtClean="0"/>
          </a:p>
          <a:p>
            <a:r>
              <a:rPr lang="en-US" dirty="0" smtClean="0"/>
              <a:t>In </a:t>
            </a:r>
            <a:r>
              <a:rPr lang="en-US" dirty="0"/>
              <a:t>general, both the </a:t>
            </a:r>
            <a:r>
              <a:rPr lang="en-US" dirty="0">
                <a:solidFill>
                  <a:srgbClr val="FF0000"/>
                </a:solidFill>
              </a:rPr>
              <a:t>SSC</a:t>
            </a:r>
            <a:r>
              <a:rPr lang="en-US" dirty="0"/>
              <a:t> statement and </a:t>
            </a:r>
            <a:r>
              <a:rPr lang="en-US" dirty="0">
                <a:solidFill>
                  <a:srgbClr val="FF0000"/>
                </a:solidFill>
              </a:rPr>
              <a:t>ESICM</a:t>
            </a:r>
            <a:r>
              <a:rPr lang="en-US" dirty="0"/>
              <a:t> </a:t>
            </a:r>
            <a:r>
              <a:rPr lang="en-US" dirty="0" smtClean="0"/>
              <a:t>practice guidelines </a:t>
            </a:r>
            <a:r>
              <a:rPr lang="en-US" dirty="0"/>
              <a:t>acknowledge the equivalence between </a:t>
            </a:r>
            <a:r>
              <a:rPr lang="en-US" dirty="0" smtClean="0"/>
              <a:t>liberal and </a:t>
            </a:r>
            <a:r>
              <a:rPr lang="en-US" dirty="0"/>
              <a:t>restrictive strategies and provide support for </a:t>
            </a:r>
            <a:r>
              <a:rPr lang="en-US" dirty="0" smtClean="0"/>
              <a:t>more </a:t>
            </a:r>
            <a:r>
              <a:rPr lang="en-US" dirty="0" smtClean="0">
                <a:solidFill>
                  <a:srgbClr val="FF0000"/>
                </a:solidFill>
              </a:rPr>
              <a:t>personalized </a:t>
            </a:r>
            <a:r>
              <a:rPr lang="en-US" dirty="0">
                <a:solidFill>
                  <a:srgbClr val="FF0000"/>
                </a:solidFill>
              </a:rPr>
              <a:t>approaches </a:t>
            </a:r>
            <a:r>
              <a:rPr lang="en-US" dirty="0"/>
              <a:t>to resuscitation, as </a:t>
            </a:r>
            <a:r>
              <a:rPr lang="en-US" dirty="0" smtClean="0"/>
              <a:t>discussed in </a:t>
            </a:r>
            <a:r>
              <a:rPr lang="en-US" dirty="0"/>
              <a:t>the next statement. We chose to make a </a:t>
            </a:r>
            <a:r>
              <a:rPr lang="en-US" dirty="0" smtClean="0"/>
              <a:t>conditional “ether/or</a:t>
            </a:r>
            <a:r>
              <a:rPr lang="en-US" dirty="0"/>
              <a:t>” recommendation rather than a statement of </a:t>
            </a:r>
            <a:r>
              <a:rPr lang="en-US" dirty="0" smtClean="0"/>
              <a:t>no recommendation </a:t>
            </a:r>
            <a:r>
              <a:rPr lang="en-US" dirty="0"/>
              <a:t>based on our process for selecting </a:t>
            </a:r>
            <a:r>
              <a:rPr lang="en-US" dirty="0" smtClean="0"/>
              <a:t>type of statement.</a:t>
            </a:r>
            <a:endParaRPr lang="en-US" dirty="0"/>
          </a:p>
        </p:txBody>
      </p:sp>
    </p:spTree>
    <p:extLst>
      <p:ext uri="{BB962C8B-B14F-4D97-AF65-F5344CB8AC3E}">
        <p14:creationId xmlns:p14="http://schemas.microsoft.com/office/powerpoint/2010/main" val="2071170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8352" y="352247"/>
            <a:ext cx="10515600" cy="922762"/>
          </a:xfrm>
        </p:spPr>
        <p:txBody>
          <a:bodyPr>
            <a:normAutofit/>
          </a:bodyPr>
          <a:lstStyle/>
          <a:p>
            <a:r>
              <a:rPr lang="en-US" sz="2800" b="1" dirty="0">
                <a:solidFill>
                  <a:srgbClr val="FF0000"/>
                </a:solidFill>
              </a:rPr>
              <a:t>Fluid resuscitation guided by dynamic measures</a:t>
            </a:r>
          </a:p>
        </p:txBody>
      </p:sp>
      <p:sp>
        <p:nvSpPr>
          <p:cNvPr id="3" name="Content Placeholder 2"/>
          <p:cNvSpPr>
            <a:spLocks noGrp="1"/>
          </p:cNvSpPr>
          <p:nvPr>
            <p:ph idx="1"/>
          </p:nvPr>
        </p:nvSpPr>
        <p:spPr>
          <a:xfrm>
            <a:off x="838200" y="1416676"/>
            <a:ext cx="10515600" cy="5441323"/>
          </a:xfrm>
        </p:spPr>
        <p:txBody>
          <a:bodyPr>
            <a:normAutofit/>
          </a:bodyPr>
          <a:lstStyle/>
          <a:p>
            <a:r>
              <a:rPr lang="en-US" dirty="0"/>
              <a:t>Patients with sepsis or septic shock often require </a:t>
            </a:r>
            <a:r>
              <a:rPr lang="en-US" dirty="0" smtClean="0"/>
              <a:t>additional IV </a:t>
            </a:r>
            <a:r>
              <a:rPr lang="en-US" dirty="0"/>
              <a:t>fluid following an initial </a:t>
            </a:r>
            <a:r>
              <a:rPr lang="en-US" dirty="0">
                <a:solidFill>
                  <a:srgbClr val="FF0000"/>
                </a:solidFill>
              </a:rPr>
              <a:t>30 mL/kg </a:t>
            </a:r>
            <a:r>
              <a:rPr lang="en-US" dirty="0"/>
              <a:t>fluid resuscitation.</a:t>
            </a:r>
          </a:p>
          <a:p>
            <a:pPr marL="0" indent="0">
              <a:buNone/>
            </a:pPr>
            <a:endParaRPr lang="en-US" dirty="0" smtClean="0"/>
          </a:p>
          <a:p>
            <a:r>
              <a:rPr lang="en-US" dirty="0" smtClean="0"/>
              <a:t>However</a:t>
            </a:r>
            <a:r>
              <a:rPr lang="en-US" dirty="0"/>
              <a:t>, additional resuscitation fluid </a:t>
            </a:r>
            <a:r>
              <a:rPr lang="en-US" dirty="0" smtClean="0"/>
              <a:t>must be </a:t>
            </a:r>
            <a:r>
              <a:rPr lang="en-US" dirty="0"/>
              <a:t>balanced against the risk of fluid accumulation </a:t>
            </a:r>
            <a:r>
              <a:rPr lang="en-US" dirty="0" smtClean="0"/>
              <a:t>and potential </a:t>
            </a:r>
            <a:r>
              <a:rPr lang="en-US" dirty="0"/>
              <a:t>harm associated with fluid overload; for </a:t>
            </a:r>
            <a:r>
              <a:rPr lang="en-US" dirty="0" smtClean="0"/>
              <a:t>example, </a:t>
            </a:r>
            <a:r>
              <a:rPr lang="en-US" dirty="0" smtClean="0">
                <a:solidFill>
                  <a:srgbClr val="FF0000"/>
                </a:solidFill>
              </a:rPr>
              <a:t>prolonged </a:t>
            </a:r>
            <a:r>
              <a:rPr lang="en-US" dirty="0">
                <a:solidFill>
                  <a:srgbClr val="FF0000"/>
                </a:solidFill>
              </a:rPr>
              <a:t>mechanical ventilation, progression </a:t>
            </a:r>
            <a:r>
              <a:rPr lang="en-US" dirty="0" smtClean="0">
                <a:solidFill>
                  <a:srgbClr val="FF0000"/>
                </a:solidFill>
              </a:rPr>
              <a:t>of acute </a:t>
            </a:r>
            <a:r>
              <a:rPr lang="en-US" dirty="0">
                <a:solidFill>
                  <a:srgbClr val="FF0000"/>
                </a:solidFill>
              </a:rPr>
              <a:t>kidney injury, and increased mortality</a:t>
            </a:r>
            <a:r>
              <a:rPr lang="en-US" dirty="0" smtClean="0">
                <a:solidFill>
                  <a:srgbClr val="FF0000"/>
                </a:solidFill>
              </a:rPr>
              <a:t>.</a:t>
            </a:r>
          </a:p>
          <a:p>
            <a:pPr marL="0" indent="0">
              <a:buNone/>
            </a:pPr>
            <a:endParaRPr lang="en-US" dirty="0"/>
          </a:p>
          <a:p>
            <a:r>
              <a:rPr lang="en-US" dirty="0" smtClean="0"/>
              <a:t> </a:t>
            </a:r>
            <a:r>
              <a:rPr lang="en-US" dirty="0"/>
              <a:t>As </a:t>
            </a:r>
            <a:r>
              <a:rPr lang="en-US" dirty="0" smtClean="0"/>
              <a:t>discussed in </a:t>
            </a:r>
            <a:r>
              <a:rPr lang="en-US" dirty="0"/>
              <a:t>the prior statement, liberal and restrictive </a:t>
            </a:r>
            <a:r>
              <a:rPr lang="en-US" dirty="0" smtClean="0"/>
              <a:t>fluid strategies </a:t>
            </a:r>
            <a:r>
              <a:rPr lang="en-US" dirty="0"/>
              <a:t>were judged to be equivalent based on the </a:t>
            </a:r>
            <a:r>
              <a:rPr lang="en-US" dirty="0" err="1" smtClean="0"/>
              <a:t>EtD</a:t>
            </a:r>
            <a:r>
              <a:rPr lang="en-US" dirty="0"/>
              <a:t> </a:t>
            </a:r>
            <a:r>
              <a:rPr lang="en-US" dirty="0" smtClean="0"/>
              <a:t>summary </a:t>
            </a:r>
            <a:r>
              <a:rPr lang="en-US" dirty="0"/>
              <a:t>of judgments.</a:t>
            </a:r>
          </a:p>
        </p:txBody>
      </p:sp>
    </p:spTree>
    <p:extLst>
      <p:ext uri="{BB962C8B-B14F-4D97-AF65-F5344CB8AC3E}">
        <p14:creationId xmlns:p14="http://schemas.microsoft.com/office/powerpoint/2010/main" val="5694181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0"/>
            <a:ext cx="10515600" cy="6176963"/>
          </a:xfrm>
        </p:spPr>
        <p:txBody>
          <a:bodyPr>
            <a:normAutofit/>
          </a:bodyPr>
          <a:lstStyle/>
          <a:p>
            <a:endParaRPr lang="en-US" dirty="0" smtClean="0"/>
          </a:p>
          <a:p>
            <a:endParaRPr lang="en-US" dirty="0"/>
          </a:p>
          <a:p>
            <a:endParaRPr lang="en-US" dirty="0" smtClean="0"/>
          </a:p>
          <a:p>
            <a:r>
              <a:rPr lang="en-US" dirty="0" smtClean="0"/>
              <a:t>To </a:t>
            </a:r>
            <a:r>
              <a:rPr lang="en-US" dirty="0"/>
              <a:t>avoid over-resuscitation or </a:t>
            </a:r>
            <a:r>
              <a:rPr lang="en-US" dirty="0" smtClean="0"/>
              <a:t>under-</a:t>
            </a:r>
            <a:r>
              <a:rPr lang="en-US" dirty="0" err="1" smtClean="0"/>
              <a:t>resuscitation,fluid</a:t>
            </a:r>
            <a:r>
              <a:rPr lang="en-US" dirty="0" smtClean="0"/>
              <a:t> </a:t>
            </a:r>
            <a:r>
              <a:rPr lang="en-US" dirty="0"/>
              <a:t>administration beyond the initial </a:t>
            </a:r>
            <a:r>
              <a:rPr lang="en-US" dirty="0" smtClean="0"/>
              <a:t>resuscitation phase </a:t>
            </a:r>
            <a:r>
              <a:rPr lang="en-US" dirty="0"/>
              <a:t>should be guided by careful assessment of </a:t>
            </a:r>
            <a:r>
              <a:rPr lang="en-US" dirty="0" smtClean="0">
                <a:solidFill>
                  <a:srgbClr val="FF0000"/>
                </a:solidFill>
              </a:rPr>
              <a:t>intravascular volume </a:t>
            </a:r>
            <a:r>
              <a:rPr lang="en-US" dirty="0">
                <a:solidFill>
                  <a:srgbClr val="FF0000"/>
                </a:solidFill>
              </a:rPr>
              <a:t>status, organ perfusion, and fluid responsiveness</a:t>
            </a:r>
            <a:r>
              <a:rPr lang="en-US" dirty="0"/>
              <a:t>.</a:t>
            </a:r>
          </a:p>
          <a:p>
            <a:endParaRPr lang="en-US" dirty="0" smtClean="0"/>
          </a:p>
          <a:p>
            <a:r>
              <a:rPr lang="en-US" dirty="0" smtClean="0">
                <a:solidFill>
                  <a:srgbClr val="FF0000"/>
                </a:solidFill>
              </a:rPr>
              <a:t>Heart </a:t>
            </a:r>
            <a:r>
              <a:rPr lang="en-US" dirty="0">
                <a:solidFill>
                  <a:srgbClr val="FF0000"/>
                </a:solidFill>
              </a:rPr>
              <a:t>rate, central venous pressure, and </a:t>
            </a:r>
            <a:r>
              <a:rPr lang="en-US" dirty="0" smtClean="0">
                <a:solidFill>
                  <a:srgbClr val="FF0000"/>
                </a:solidFill>
              </a:rPr>
              <a:t>systolic blood </a:t>
            </a:r>
            <a:r>
              <a:rPr lang="en-US" dirty="0">
                <a:solidFill>
                  <a:srgbClr val="FF0000"/>
                </a:solidFill>
              </a:rPr>
              <a:t>pressure </a:t>
            </a:r>
            <a:r>
              <a:rPr lang="en-US" dirty="0"/>
              <a:t>are poor indicators of whether a </a:t>
            </a:r>
            <a:r>
              <a:rPr lang="en-US" dirty="0" smtClean="0"/>
              <a:t>patient will </a:t>
            </a:r>
            <a:r>
              <a:rPr lang="en-US" dirty="0"/>
              <a:t>benefit from additional IV fluid. Rather, </a:t>
            </a:r>
            <a:r>
              <a:rPr lang="en-US" dirty="0" smtClean="0">
                <a:solidFill>
                  <a:srgbClr val="FF0000"/>
                </a:solidFill>
              </a:rPr>
              <a:t>dynamic measures </a:t>
            </a:r>
            <a:r>
              <a:rPr lang="en-US" dirty="0"/>
              <a:t>better predict fluid responsiveness than </a:t>
            </a:r>
            <a:r>
              <a:rPr lang="en-US" dirty="0" smtClean="0"/>
              <a:t>static measures.</a:t>
            </a:r>
          </a:p>
          <a:p>
            <a:endParaRPr lang="en-US" dirty="0"/>
          </a:p>
          <a:p>
            <a:r>
              <a:rPr lang="en-US" dirty="0" smtClean="0"/>
              <a:t> </a:t>
            </a:r>
            <a:r>
              <a:rPr lang="en-US" dirty="0"/>
              <a:t>Increases of </a:t>
            </a:r>
            <a:r>
              <a:rPr lang="en-US" dirty="0">
                <a:solidFill>
                  <a:srgbClr val="FF0000"/>
                </a:solidFill>
              </a:rPr>
              <a:t>10–15%</a:t>
            </a:r>
            <a:r>
              <a:rPr lang="en-US" dirty="0"/>
              <a:t> in the </a:t>
            </a:r>
            <a:r>
              <a:rPr lang="en-US" dirty="0" smtClean="0"/>
              <a:t>chosen parameter </a:t>
            </a:r>
            <a:r>
              <a:rPr lang="en-US" dirty="0"/>
              <a:t>(e.g., </a:t>
            </a:r>
            <a:r>
              <a:rPr lang="en-US" dirty="0">
                <a:solidFill>
                  <a:srgbClr val="FF0000"/>
                </a:solidFill>
              </a:rPr>
              <a:t>stroke volume</a:t>
            </a:r>
            <a:r>
              <a:rPr lang="en-US" dirty="0"/>
              <a:t>) following a fluid </a:t>
            </a:r>
            <a:r>
              <a:rPr lang="en-US" dirty="0" smtClean="0"/>
              <a:t>challenge or </a:t>
            </a:r>
            <a:r>
              <a:rPr lang="en-US" dirty="0"/>
              <a:t>passive leg raise maneuver are reflective of </a:t>
            </a:r>
            <a:r>
              <a:rPr lang="en-US" dirty="0" smtClean="0">
                <a:solidFill>
                  <a:srgbClr val="FF0000"/>
                </a:solidFill>
              </a:rPr>
              <a:t>fluid responsiveness.</a:t>
            </a:r>
            <a:endParaRPr lang="en-US" dirty="0">
              <a:solidFill>
                <a:srgbClr val="FF0000"/>
              </a:solidFill>
            </a:endParaRPr>
          </a:p>
        </p:txBody>
      </p:sp>
    </p:spTree>
    <p:extLst>
      <p:ext uri="{BB962C8B-B14F-4D97-AF65-F5344CB8AC3E}">
        <p14:creationId xmlns:p14="http://schemas.microsoft.com/office/powerpoint/2010/main" val="30421775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0304"/>
            <a:ext cx="10515600" cy="5996659"/>
          </a:xfrm>
        </p:spPr>
        <p:txBody>
          <a:bodyPr>
            <a:normAutofit/>
          </a:bodyPr>
          <a:lstStyle/>
          <a:p>
            <a:endParaRPr lang="en-US" dirty="0" smtClean="0"/>
          </a:p>
          <a:p>
            <a:endParaRPr lang="en-US" dirty="0" smtClean="0"/>
          </a:p>
          <a:p>
            <a:r>
              <a:rPr lang="en-US" dirty="0" smtClean="0"/>
              <a:t>We </a:t>
            </a:r>
            <a:r>
              <a:rPr lang="en-US" dirty="0"/>
              <a:t>identified </a:t>
            </a:r>
            <a:r>
              <a:rPr lang="en-US" dirty="0">
                <a:solidFill>
                  <a:srgbClr val="FF0000"/>
                </a:solidFill>
              </a:rPr>
              <a:t>3 meta-analyses </a:t>
            </a:r>
            <a:r>
              <a:rPr lang="en-US" dirty="0" smtClean="0"/>
              <a:t>examining</a:t>
            </a:r>
            <a:r>
              <a:rPr lang="en-US" dirty="0"/>
              <a:t> </a:t>
            </a:r>
            <a:r>
              <a:rPr lang="en-US" dirty="0" smtClean="0"/>
              <a:t>the </a:t>
            </a:r>
            <a:r>
              <a:rPr lang="en-US" dirty="0"/>
              <a:t>use of </a:t>
            </a:r>
            <a:r>
              <a:rPr lang="en-US" dirty="0">
                <a:solidFill>
                  <a:srgbClr val="FF0000"/>
                </a:solidFill>
              </a:rPr>
              <a:t>dynamic measures </a:t>
            </a:r>
            <a:r>
              <a:rPr lang="en-US" dirty="0"/>
              <a:t>to guide fluid </a:t>
            </a:r>
            <a:r>
              <a:rPr lang="en-US" dirty="0" smtClean="0"/>
              <a:t>resuscitation, with </a:t>
            </a:r>
            <a:r>
              <a:rPr lang="en-US" dirty="0"/>
              <a:t>18 total RCTs included across the 3 analyses. </a:t>
            </a:r>
            <a:endParaRPr lang="en-US" dirty="0" smtClean="0"/>
          </a:p>
          <a:p>
            <a:endParaRPr lang="en-US" dirty="0" smtClean="0"/>
          </a:p>
          <a:p>
            <a:r>
              <a:rPr lang="en-US" dirty="0" smtClean="0"/>
              <a:t>The majority </a:t>
            </a:r>
            <a:r>
              <a:rPr lang="en-US" dirty="0"/>
              <a:t>of RCTs were single-center studies with </a:t>
            </a:r>
            <a:r>
              <a:rPr lang="en-US" dirty="0" smtClean="0"/>
              <a:t>fewer </a:t>
            </a:r>
            <a:r>
              <a:rPr lang="en-US" dirty="0"/>
              <a:t>than 100 patients. In a separate meta-analysis done </a:t>
            </a:r>
            <a:r>
              <a:rPr lang="en-US" dirty="0" smtClean="0"/>
              <a:t>for these </a:t>
            </a:r>
            <a:r>
              <a:rPr lang="en-US" dirty="0"/>
              <a:t>SSC guidelines and inclusive of all 18 RCTs, </a:t>
            </a:r>
            <a:r>
              <a:rPr lang="en-US" dirty="0" smtClean="0"/>
              <a:t>fluid management </a:t>
            </a:r>
            <a:r>
              <a:rPr lang="en-US" dirty="0"/>
              <a:t>guided by dynamic measures likely </a:t>
            </a:r>
            <a:r>
              <a:rPr lang="en-US" dirty="0" smtClean="0">
                <a:solidFill>
                  <a:srgbClr val="FF0000"/>
                </a:solidFill>
              </a:rPr>
              <a:t>reduces </a:t>
            </a:r>
            <a:r>
              <a:rPr lang="it-IT" dirty="0" smtClean="0">
                <a:solidFill>
                  <a:srgbClr val="FF0000"/>
                </a:solidFill>
              </a:rPr>
              <a:t>mortality </a:t>
            </a:r>
            <a:r>
              <a:rPr lang="it-IT" dirty="0"/>
              <a:t>(18 RCTs; RR 0.91; 95% CI, 0.79–1.06, </a:t>
            </a:r>
            <a:r>
              <a:rPr lang="it-IT" dirty="0" smtClean="0"/>
              <a:t>moderate </a:t>
            </a:r>
            <a:r>
              <a:rPr lang="en-US" dirty="0" smtClean="0"/>
              <a:t>certainty</a:t>
            </a:r>
            <a:r>
              <a:rPr lang="en-US" dirty="0"/>
              <a:t>, translating to 28 fewer deaths per 1000</a:t>
            </a:r>
          </a:p>
          <a:p>
            <a:endParaRPr lang="en-US" dirty="0" smtClean="0"/>
          </a:p>
          <a:p>
            <a:r>
              <a:rPr lang="en-US" dirty="0" smtClean="0"/>
              <a:t>patients</a:t>
            </a:r>
            <a:r>
              <a:rPr lang="en-US" dirty="0"/>
              <a:t>; 95% CI, 65 fewer to 19 more), likely results </a:t>
            </a:r>
            <a:r>
              <a:rPr lang="en-US" dirty="0" smtClean="0"/>
              <a:t>in a </a:t>
            </a:r>
            <a:r>
              <a:rPr lang="en-US" dirty="0"/>
              <a:t>large </a:t>
            </a:r>
            <a:r>
              <a:rPr lang="en-US" dirty="0">
                <a:solidFill>
                  <a:srgbClr val="FF0000"/>
                </a:solidFill>
              </a:rPr>
              <a:t>reduction in need for RRT</a:t>
            </a:r>
            <a:r>
              <a:rPr lang="en-US" dirty="0"/>
              <a:t> (6 trials, RR 0.75; </a:t>
            </a:r>
            <a:r>
              <a:rPr lang="en-US" dirty="0" smtClean="0"/>
              <a:t>95% CI</a:t>
            </a:r>
            <a:r>
              <a:rPr lang="en-US" dirty="0"/>
              <a:t>, 0.58–0.98, moderate certainty, translating to 71 </a:t>
            </a:r>
            <a:r>
              <a:rPr lang="en-US" dirty="0" smtClean="0"/>
              <a:t>fewer.</a:t>
            </a:r>
            <a:endParaRPr lang="en-US" dirty="0"/>
          </a:p>
          <a:p>
            <a:endParaRPr lang="en-US" dirty="0"/>
          </a:p>
        </p:txBody>
      </p:sp>
    </p:spTree>
    <p:extLst>
      <p:ext uri="{BB962C8B-B14F-4D97-AF65-F5344CB8AC3E}">
        <p14:creationId xmlns:p14="http://schemas.microsoft.com/office/powerpoint/2010/main" val="6133932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90152"/>
            <a:ext cx="10515600" cy="6086811"/>
          </a:xfrm>
        </p:spPr>
        <p:txBody>
          <a:bodyPr>
            <a:normAutofit/>
          </a:bodyPr>
          <a:lstStyle/>
          <a:p>
            <a:endParaRPr lang="en-US" dirty="0"/>
          </a:p>
          <a:p>
            <a:endParaRPr lang="en-US" dirty="0" smtClean="0"/>
          </a:p>
          <a:p>
            <a:endParaRPr lang="en-US" dirty="0"/>
          </a:p>
          <a:p>
            <a:endParaRPr lang="en-US" dirty="0" smtClean="0"/>
          </a:p>
          <a:p>
            <a:r>
              <a:rPr lang="en-US" dirty="0" smtClean="0"/>
              <a:t>An </a:t>
            </a:r>
            <a:r>
              <a:rPr lang="en-US" dirty="0"/>
              <a:t>RCT in patients with sepsis and hypotension in </a:t>
            </a:r>
            <a:r>
              <a:rPr lang="en-US" dirty="0">
                <a:solidFill>
                  <a:srgbClr val="FF0000"/>
                </a:solidFill>
              </a:rPr>
              <a:t>Zambia</a:t>
            </a:r>
            <a:r>
              <a:rPr lang="en-US" dirty="0"/>
              <a:t> showed that early </a:t>
            </a:r>
            <a:r>
              <a:rPr lang="en-US" dirty="0" err="1"/>
              <a:t>protocolized</a:t>
            </a:r>
            <a:r>
              <a:rPr lang="en-US" dirty="0"/>
              <a:t> resuscitation with fluid administration, guided by </a:t>
            </a:r>
            <a:r>
              <a:rPr lang="en-US" dirty="0">
                <a:solidFill>
                  <a:srgbClr val="FF0000"/>
                </a:solidFill>
              </a:rPr>
              <a:t>static measures </a:t>
            </a:r>
            <a:r>
              <a:rPr lang="en-US" dirty="0"/>
              <a:t>and </a:t>
            </a:r>
            <a:r>
              <a:rPr lang="en-US" dirty="0">
                <a:solidFill>
                  <a:srgbClr val="FF0000"/>
                </a:solidFill>
              </a:rPr>
              <a:t>vital signs </a:t>
            </a:r>
            <a:r>
              <a:rPr lang="en-US" dirty="0"/>
              <a:t>only (jugular venous pressure, respiratory rate, and arterial oxygen saturation), was associated with significantly more fluid administration in the first 6 h (median 3.5 L vs. 2.0 L) and </a:t>
            </a:r>
            <a:r>
              <a:rPr lang="en-US" dirty="0">
                <a:solidFill>
                  <a:srgbClr val="FF0000"/>
                </a:solidFill>
              </a:rPr>
              <a:t>higher hospital mortality </a:t>
            </a:r>
            <a:r>
              <a:rPr lang="en-US" dirty="0"/>
              <a:t>than standard care (48.1% vs. 33%).</a:t>
            </a:r>
          </a:p>
          <a:p>
            <a:endParaRPr lang="en-US" dirty="0"/>
          </a:p>
        </p:txBody>
      </p:sp>
    </p:spTree>
    <p:extLst>
      <p:ext uri="{BB962C8B-B14F-4D97-AF65-F5344CB8AC3E}">
        <p14:creationId xmlns:p14="http://schemas.microsoft.com/office/powerpoint/2010/main" val="1226847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99245"/>
            <a:ext cx="10515600" cy="5777718"/>
          </a:xfrm>
        </p:spPr>
        <p:txBody>
          <a:bodyPr/>
          <a:lstStyle/>
          <a:p>
            <a:r>
              <a:rPr lang="en-US" dirty="0">
                <a:solidFill>
                  <a:srgbClr val="FF0000"/>
                </a:solidFill>
              </a:rPr>
              <a:t>Point of care ultrasound (</a:t>
            </a:r>
            <a:r>
              <a:rPr lang="en-US" dirty="0" smtClean="0">
                <a:solidFill>
                  <a:srgbClr val="FF0000"/>
                </a:solidFill>
              </a:rPr>
              <a:t>POCUS</a:t>
            </a:r>
            <a:r>
              <a:rPr lang="en-US" dirty="0" smtClean="0"/>
              <a:t>, </a:t>
            </a:r>
            <a:r>
              <a:rPr lang="en-US" dirty="0"/>
              <a:t>non-invasive </a:t>
            </a:r>
            <a:r>
              <a:rPr lang="en-US" dirty="0" smtClean="0"/>
              <a:t>cardiac monitoring</a:t>
            </a:r>
            <a:r>
              <a:rPr lang="en-US" dirty="0"/>
              <a:t>, and invasive cardiac monitoring </a:t>
            </a:r>
            <a:r>
              <a:rPr lang="en-US" dirty="0" smtClean="0"/>
              <a:t>can be </a:t>
            </a:r>
            <a:r>
              <a:rPr lang="en-US" dirty="0"/>
              <a:t>employed to measure stroke volume (SV). </a:t>
            </a:r>
            <a:endParaRPr lang="en-US" dirty="0" smtClean="0"/>
          </a:p>
          <a:p>
            <a:endParaRPr lang="en-US" dirty="0" smtClean="0"/>
          </a:p>
          <a:p>
            <a:r>
              <a:rPr lang="en-US" dirty="0" smtClean="0"/>
              <a:t>measurements </a:t>
            </a:r>
            <a:r>
              <a:rPr lang="en-US" dirty="0"/>
              <a:t>of inferior vena cava diameter </a:t>
            </a:r>
            <a:r>
              <a:rPr lang="en-US" dirty="0" smtClean="0"/>
              <a:t>or collapsibility principally </a:t>
            </a:r>
            <a:r>
              <a:rPr lang="en-US" dirty="0"/>
              <a:t>reflect central venous pressure (CVP</a:t>
            </a:r>
            <a:r>
              <a:rPr lang="en-US" dirty="0" smtClean="0"/>
              <a:t>)  </a:t>
            </a:r>
            <a:r>
              <a:rPr lang="en-US" dirty="0" smtClean="0"/>
              <a:t>and </a:t>
            </a:r>
            <a:r>
              <a:rPr lang="en-US" dirty="0"/>
              <a:t>are subject to the same limitations as CVP measurement</a:t>
            </a:r>
            <a:r>
              <a:rPr lang="en-US" dirty="0" smtClean="0"/>
              <a:t>.</a:t>
            </a:r>
          </a:p>
          <a:p>
            <a:endParaRPr lang="en-US" dirty="0"/>
          </a:p>
          <a:p>
            <a:r>
              <a:rPr lang="en-US" dirty="0" smtClean="0"/>
              <a:t>A </a:t>
            </a:r>
            <a:r>
              <a:rPr lang="en-US" dirty="0"/>
              <a:t>systematic review and meta-analysis showed </a:t>
            </a:r>
            <a:r>
              <a:rPr lang="en-US" dirty="0" smtClean="0"/>
              <a:t>that the </a:t>
            </a:r>
            <a:r>
              <a:rPr lang="en-US" dirty="0"/>
              <a:t>use of POCUS-guided resuscitation probably </a:t>
            </a:r>
            <a:r>
              <a:rPr lang="en-US" dirty="0" smtClean="0">
                <a:solidFill>
                  <a:srgbClr val="FF0000"/>
                </a:solidFill>
              </a:rPr>
              <a:t>reduces 28-day </a:t>
            </a:r>
            <a:r>
              <a:rPr lang="en-US" dirty="0">
                <a:solidFill>
                  <a:srgbClr val="FF0000"/>
                </a:solidFill>
              </a:rPr>
              <a:t>mortality </a:t>
            </a:r>
            <a:r>
              <a:rPr lang="en-US" dirty="0"/>
              <a:t>(RR 0.88; 95% CI, 0.78–0.99). </a:t>
            </a:r>
            <a:r>
              <a:rPr lang="en-US" dirty="0" smtClean="0"/>
              <a:t> </a:t>
            </a:r>
          </a:p>
          <a:p>
            <a:endParaRPr lang="en-US" dirty="0"/>
          </a:p>
          <a:p>
            <a:r>
              <a:rPr lang="en-US" dirty="0" smtClean="0"/>
              <a:t>Although </a:t>
            </a:r>
            <a:r>
              <a:rPr lang="en-US" dirty="0"/>
              <a:t>dynamic echocardiographic estimation of SV and changes in this parameter can be useful, this modality requires technical expertise and experience that may not be readily available in low-resource settings. </a:t>
            </a:r>
          </a:p>
          <a:p>
            <a:pPr marL="0" indent="0">
              <a:buNone/>
            </a:pPr>
            <a:endParaRPr lang="en-US" dirty="0"/>
          </a:p>
        </p:txBody>
      </p:sp>
    </p:spTree>
    <p:extLst>
      <p:ext uri="{BB962C8B-B14F-4D97-AF65-F5344CB8AC3E}">
        <p14:creationId xmlns:p14="http://schemas.microsoft.com/office/powerpoint/2010/main" val="35465271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06062"/>
            <a:ext cx="10515600" cy="5970901"/>
          </a:xfrm>
        </p:spPr>
        <p:txBody>
          <a:bodyPr/>
          <a:lstStyle/>
          <a:p>
            <a:endParaRPr lang="en-US" dirty="0" smtClean="0"/>
          </a:p>
          <a:p>
            <a:endParaRPr lang="en-US" dirty="0"/>
          </a:p>
          <a:p>
            <a:r>
              <a:rPr lang="en-US" dirty="0"/>
              <a:t>Changes in </a:t>
            </a:r>
            <a:r>
              <a:rPr lang="en-US" dirty="0">
                <a:solidFill>
                  <a:srgbClr val="FF0000"/>
                </a:solidFill>
              </a:rPr>
              <a:t>pulse pressure </a:t>
            </a:r>
            <a:r>
              <a:rPr lang="en-US" dirty="0"/>
              <a:t>in patients with clinical characteristics</a:t>
            </a:r>
          </a:p>
          <a:p>
            <a:pPr marL="0" indent="0">
              <a:buNone/>
            </a:pPr>
            <a:r>
              <a:rPr lang="en-US" dirty="0"/>
              <a:t>that permit valid interpretation (i.e., mechanically ventilated,</a:t>
            </a:r>
          </a:p>
          <a:p>
            <a:pPr marL="0" indent="0">
              <a:buNone/>
            </a:pPr>
            <a:r>
              <a:rPr lang="en-US" dirty="0"/>
              <a:t>without spontaneous respiration), although less accurate, may be particularly useful in low-resource settings to assess fluid responsiveness in guiding resuscitation.</a:t>
            </a:r>
          </a:p>
          <a:p>
            <a:endParaRPr lang="en-US" dirty="0" smtClean="0"/>
          </a:p>
          <a:p>
            <a:endParaRPr lang="en-US" dirty="0"/>
          </a:p>
          <a:p>
            <a:r>
              <a:rPr lang="en-US" dirty="0" smtClean="0"/>
              <a:t>The </a:t>
            </a:r>
            <a:r>
              <a:rPr lang="en-US" dirty="0"/>
              <a:t>SSC guideline suggestion to use dynamic </a:t>
            </a:r>
            <a:r>
              <a:rPr lang="en-US" dirty="0" smtClean="0"/>
              <a:t>measures to </a:t>
            </a:r>
            <a:r>
              <a:rPr lang="en-US" dirty="0"/>
              <a:t>guide fluid resuscitation is consistent with the </a:t>
            </a:r>
            <a:r>
              <a:rPr lang="en-US" dirty="0" smtClean="0"/>
              <a:t>ESCIM clinical </a:t>
            </a:r>
            <a:r>
              <a:rPr lang="en-US" dirty="0"/>
              <a:t>practice guideline recommendation: “In </a:t>
            </a:r>
            <a:r>
              <a:rPr lang="en-US" dirty="0" smtClean="0"/>
              <a:t>adults with </a:t>
            </a:r>
            <a:r>
              <a:rPr lang="en-US" dirty="0"/>
              <a:t>sepsis or septic shock who require fluid </a:t>
            </a:r>
            <a:r>
              <a:rPr lang="en-US" dirty="0" smtClean="0"/>
              <a:t>resuscitation for </a:t>
            </a:r>
            <a:r>
              <a:rPr lang="en-US" dirty="0"/>
              <a:t>circulatory failure, we suggest using </a:t>
            </a:r>
            <a:r>
              <a:rPr lang="en-US" dirty="0">
                <a:solidFill>
                  <a:srgbClr val="FF0000"/>
                </a:solidFill>
              </a:rPr>
              <a:t>an </a:t>
            </a:r>
            <a:r>
              <a:rPr lang="en-US" dirty="0" smtClean="0">
                <a:solidFill>
                  <a:srgbClr val="FF0000"/>
                </a:solidFill>
              </a:rPr>
              <a:t>individualized approach </a:t>
            </a:r>
            <a:r>
              <a:rPr lang="en-US" dirty="0"/>
              <a:t>compared with a </a:t>
            </a:r>
            <a:r>
              <a:rPr lang="en-US" dirty="0" smtClean="0"/>
              <a:t>non-individualized  </a:t>
            </a:r>
            <a:r>
              <a:rPr lang="en-US" dirty="0" smtClean="0"/>
              <a:t>approach </a:t>
            </a:r>
            <a:r>
              <a:rPr lang="en-US" dirty="0"/>
              <a:t>during the optimization phase</a:t>
            </a:r>
            <a:r>
              <a:rPr lang="en-US" dirty="0" smtClean="0"/>
              <a:t>”.</a:t>
            </a:r>
            <a:endParaRPr lang="en-US" dirty="0"/>
          </a:p>
        </p:txBody>
      </p:sp>
    </p:spTree>
    <p:extLst>
      <p:ext uri="{BB962C8B-B14F-4D97-AF65-F5344CB8AC3E}">
        <p14:creationId xmlns:p14="http://schemas.microsoft.com/office/powerpoint/2010/main" val="27009431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87911"/>
          </a:xfrm>
        </p:spPr>
        <p:txBody>
          <a:bodyPr>
            <a:normAutofit/>
          </a:bodyPr>
          <a:lstStyle/>
          <a:p>
            <a:r>
              <a:rPr lang="en-US" sz="2800" b="1" dirty="0">
                <a:solidFill>
                  <a:srgbClr val="FF0000"/>
                </a:solidFill>
              </a:rPr>
              <a:t>Cardiac output monitoring devices</a:t>
            </a:r>
          </a:p>
        </p:txBody>
      </p:sp>
      <p:sp>
        <p:nvSpPr>
          <p:cNvPr id="3" name="Content Placeholder 2"/>
          <p:cNvSpPr>
            <a:spLocks noGrp="1"/>
          </p:cNvSpPr>
          <p:nvPr>
            <p:ph idx="1"/>
          </p:nvPr>
        </p:nvSpPr>
        <p:spPr>
          <a:xfrm>
            <a:off x="838200" y="1197736"/>
            <a:ext cx="10515600" cy="4979227"/>
          </a:xfrm>
        </p:spPr>
        <p:txBody>
          <a:bodyPr>
            <a:normAutofit/>
          </a:bodyPr>
          <a:lstStyle/>
          <a:p>
            <a:r>
              <a:rPr lang="en-US" dirty="0"/>
              <a:t>Cardiac output has historically been measured by </a:t>
            </a:r>
            <a:r>
              <a:rPr lang="en-US" dirty="0" smtClean="0">
                <a:solidFill>
                  <a:srgbClr val="FF0000"/>
                </a:solidFill>
              </a:rPr>
              <a:t>pulmonary artery </a:t>
            </a:r>
            <a:r>
              <a:rPr lang="en-US" dirty="0">
                <a:solidFill>
                  <a:srgbClr val="FF0000"/>
                </a:solidFill>
              </a:rPr>
              <a:t>catheterization</a:t>
            </a:r>
            <a:r>
              <a:rPr lang="en-US" dirty="0"/>
              <a:t> </a:t>
            </a:r>
            <a:r>
              <a:rPr lang="en-US" dirty="0" smtClean="0"/>
              <a:t>but </a:t>
            </a:r>
            <a:r>
              <a:rPr lang="en-US" dirty="0"/>
              <a:t>this </a:t>
            </a:r>
            <a:r>
              <a:rPr lang="en-US" dirty="0" smtClean="0"/>
              <a:t>technique is </a:t>
            </a:r>
            <a:r>
              <a:rPr lang="en-US" dirty="0"/>
              <a:t>invasive and lacks proven benefit in sepsis </a:t>
            </a:r>
            <a:r>
              <a:rPr lang="en-US" dirty="0" smtClean="0"/>
              <a:t>.</a:t>
            </a:r>
          </a:p>
          <a:p>
            <a:endParaRPr lang="en-US" dirty="0" smtClean="0"/>
          </a:p>
          <a:p>
            <a:r>
              <a:rPr lang="en-US" dirty="0" smtClean="0"/>
              <a:t>More </a:t>
            </a:r>
            <a:r>
              <a:rPr lang="en-US" dirty="0"/>
              <a:t>recently, </a:t>
            </a:r>
            <a:r>
              <a:rPr lang="en-US" dirty="0">
                <a:solidFill>
                  <a:srgbClr val="FF0000"/>
                </a:solidFill>
              </a:rPr>
              <a:t>minimally invasive </a:t>
            </a:r>
            <a:r>
              <a:rPr lang="en-US" dirty="0"/>
              <a:t>(using a </a:t>
            </a:r>
            <a:r>
              <a:rPr lang="en-US" dirty="0" smtClean="0"/>
              <a:t>peripheral arterial </a:t>
            </a:r>
            <a:r>
              <a:rPr lang="en-US" dirty="0"/>
              <a:t>catheter and pulse power or pulse wave </a:t>
            </a:r>
            <a:r>
              <a:rPr lang="en-US" dirty="0" smtClean="0"/>
              <a:t>analysis) and </a:t>
            </a:r>
            <a:r>
              <a:rPr lang="en-US" dirty="0">
                <a:solidFill>
                  <a:srgbClr val="FF0000"/>
                </a:solidFill>
              </a:rPr>
              <a:t>non-invasive</a:t>
            </a:r>
            <a:r>
              <a:rPr lang="en-US" dirty="0"/>
              <a:t> (using surface sensors and pulse </a:t>
            </a:r>
            <a:r>
              <a:rPr lang="en-US" dirty="0" smtClean="0"/>
              <a:t>wave analysis</a:t>
            </a:r>
            <a:r>
              <a:rPr lang="en-US" dirty="0"/>
              <a:t>, </a:t>
            </a:r>
            <a:r>
              <a:rPr lang="en-US" dirty="0" err="1"/>
              <a:t>bioreactance</a:t>
            </a:r>
            <a:r>
              <a:rPr lang="en-US" dirty="0"/>
              <a:t>, </a:t>
            </a:r>
            <a:r>
              <a:rPr lang="en-US" dirty="0" err="1"/>
              <a:t>bioimpedance</a:t>
            </a:r>
            <a:r>
              <a:rPr lang="en-US" dirty="0"/>
              <a:t>, or other </a:t>
            </a:r>
            <a:r>
              <a:rPr lang="en-US" dirty="0" smtClean="0"/>
              <a:t>techniques) monitors </a:t>
            </a:r>
            <a:r>
              <a:rPr lang="en-US" dirty="0"/>
              <a:t>have been developed </a:t>
            </a:r>
            <a:r>
              <a:rPr lang="en-US" dirty="0" smtClean="0"/>
              <a:t>which allow continuous </a:t>
            </a:r>
            <a:r>
              <a:rPr lang="en-US" dirty="0"/>
              <a:t>assessment of cardiac output with </a:t>
            </a:r>
            <a:r>
              <a:rPr lang="en-US" dirty="0" smtClean="0"/>
              <a:t>potentially fewer </a:t>
            </a:r>
            <a:r>
              <a:rPr lang="en-US" dirty="0"/>
              <a:t>risks than pulmonary artery </a:t>
            </a:r>
            <a:r>
              <a:rPr lang="en-US" dirty="0" smtClean="0"/>
              <a:t>catheterization.</a:t>
            </a:r>
          </a:p>
          <a:p>
            <a:endParaRPr lang="en-US" dirty="0"/>
          </a:p>
          <a:p>
            <a:r>
              <a:rPr lang="en-US" dirty="0" smtClean="0"/>
              <a:t> </a:t>
            </a:r>
            <a:r>
              <a:rPr lang="en-US" dirty="0"/>
              <a:t>Three RCTs of two hundred twenty-five patients evaluated the use of minimally invasive cardiac output monitors in septic shock, with pulse wave analysis used in all three.</a:t>
            </a:r>
          </a:p>
          <a:p>
            <a:endParaRPr lang="en-US" dirty="0"/>
          </a:p>
        </p:txBody>
      </p:sp>
    </p:spTree>
    <p:extLst>
      <p:ext uri="{BB962C8B-B14F-4D97-AF65-F5344CB8AC3E}">
        <p14:creationId xmlns:p14="http://schemas.microsoft.com/office/powerpoint/2010/main" val="23687193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837127"/>
            <a:ext cx="10515600" cy="5339836"/>
          </a:xfrm>
        </p:spPr>
        <p:txBody>
          <a:bodyPr>
            <a:normAutofit lnSpcReduction="10000"/>
          </a:bodyPr>
          <a:lstStyle/>
          <a:p>
            <a:r>
              <a:rPr lang="en-US" dirty="0"/>
              <a:t>These studies demonstrate </a:t>
            </a:r>
            <a:r>
              <a:rPr lang="en-US" dirty="0">
                <a:solidFill>
                  <a:srgbClr val="FF0000"/>
                </a:solidFill>
              </a:rPr>
              <a:t>an uncertain effect </a:t>
            </a:r>
            <a:r>
              <a:rPr lang="en-US" dirty="0"/>
              <a:t>on 28-day mortality (RR 0.92; 95% CI, 0.60–1.43, very low certainty evidence), a possible reduction in ICU LOS of (MD 2.09 d fewer; 95% CI, 0.85–3.34 d fewer, low certainty evidence) and invasive mechanical ventilation duration (MD 1.42 d fewer; 95% CI, 0.43–2.4 d fewer, low certainty evidence), but no information on potential adverse events related to the peripheral arterial catheters. </a:t>
            </a:r>
            <a:endParaRPr lang="en-US" dirty="0" smtClean="0"/>
          </a:p>
          <a:p>
            <a:endParaRPr lang="en-US" dirty="0"/>
          </a:p>
          <a:p>
            <a:r>
              <a:rPr lang="en-US" dirty="0" smtClean="0"/>
              <a:t>Three </a:t>
            </a:r>
            <a:r>
              <a:rPr lang="en-US" dirty="0"/>
              <a:t>RCTs </a:t>
            </a:r>
            <a:r>
              <a:rPr lang="en-US" dirty="0" smtClean="0"/>
              <a:t>of </a:t>
            </a:r>
            <a:r>
              <a:rPr lang="en-US" dirty="0"/>
              <a:t>three hundred ten </a:t>
            </a:r>
            <a:r>
              <a:rPr lang="en-US" dirty="0" smtClean="0"/>
              <a:t>patients assessed </a:t>
            </a:r>
            <a:r>
              <a:rPr lang="en-US" dirty="0"/>
              <a:t>the impact of non-invasive cardiac </a:t>
            </a:r>
            <a:r>
              <a:rPr lang="en-US" dirty="0" smtClean="0"/>
              <a:t>output monitors </a:t>
            </a:r>
            <a:r>
              <a:rPr lang="en-US" dirty="0"/>
              <a:t>in septic shock, all of which used </a:t>
            </a:r>
            <a:r>
              <a:rPr lang="en-US" dirty="0" err="1">
                <a:solidFill>
                  <a:srgbClr val="FF0000"/>
                </a:solidFill>
              </a:rPr>
              <a:t>bioreactance</a:t>
            </a:r>
            <a:r>
              <a:rPr lang="en-US" dirty="0">
                <a:solidFill>
                  <a:srgbClr val="FF0000"/>
                </a:solidFill>
              </a:rPr>
              <a:t>.</a:t>
            </a:r>
          </a:p>
          <a:p>
            <a:endParaRPr lang="en-US" dirty="0" smtClean="0"/>
          </a:p>
          <a:p>
            <a:r>
              <a:rPr lang="en-US" dirty="0" smtClean="0"/>
              <a:t>Pooled </a:t>
            </a:r>
            <a:r>
              <a:rPr lang="en-US" dirty="0"/>
              <a:t>analysis showed an uncertain effect on </a:t>
            </a:r>
            <a:r>
              <a:rPr lang="en-US" dirty="0" smtClean="0"/>
              <a:t>28-day mortality </a:t>
            </a:r>
            <a:r>
              <a:rPr lang="en-US" dirty="0"/>
              <a:t>(RR 0.77; 95% CI, 0.42–1.42, very low </a:t>
            </a:r>
            <a:r>
              <a:rPr lang="en-US" dirty="0" smtClean="0"/>
              <a:t>certainty evidence</a:t>
            </a:r>
            <a:r>
              <a:rPr lang="en-US" dirty="0"/>
              <a:t>), ICU LOS (MD 1.03 d fewer; 95% CI, </a:t>
            </a:r>
            <a:r>
              <a:rPr lang="en-US" dirty="0" smtClean="0"/>
              <a:t>3.51 fewer </a:t>
            </a:r>
            <a:r>
              <a:rPr lang="en-US" dirty="0"/>
              <a:t>to 1.45 more, very low certainty evidence), </a:t>
            </a:r>
            <a:r>
              <a:rPr lang="en-US" dirty="0" smtClean="0"/>
              <a:t>hospital LOS </a:t>
            </a:r>
            <a:r>
              <a:rPr lang="en-US" dirty="0"/>
              <a:t>(MD 0.74 d fewer; 95% CI, 1.73 fewer to 0.15 </a:t>
            </a:r>
            <a:r>
              <a:rPr lang="en-US" dirty="0" smtClean="0"/>
              <a:t>more, low certainty evidence), and organ dysfunction (any: R</a:t>
            </a:r>
            <a:r>
              <a:rPr lang="en-US" dirty="0"/>
              <a:t> 1.11; 95% CI, 0.52–2.37 and acute kidney injury: RR </a:t>
            </a:r>
            <a:r>
              <a:rPr lang="en-US" dirty="0" smtClean="0"/>
              <a:t>1.82; 95</a:t>
            </a:r>
            <a:r>
              <a:rPr lang="en-US" dirty="0"/>
              <a:t>% CI, 0.51–1.32, both very low certainty evidence).</a:t>
            </a:r>
          </a:p>
        </p:txBody>
      </p:sp>
    </p:spTree>
    <p:extLst>
      <p:ext uri="{BB962C8B-B14F-4D97-AF65-F5344CB8AC3E}">
        <p14:creationId xmlns:p14="http://schemas.microsoft.com/office/powerpoint/2010/main" val="38131933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2047742" y="179746"/>
            <a:ext cx="8358388" cy="6678254"/>
          </a:xfrm>
          <a:prstGeom prst="rect">
            <a:avLst/>
          </a:prstGeom>
        </p:spPr>
      </p:pic>
    </p:spTree>
    <p:extLst>
      <p:ext uri="{BB962C8B-B14F-4D97-AF65-F5344CB8AC3E}">
        <p14:creationId xmlns:p14="http://schemas.microsoft.com/office/powerpoint/2010/main" val="15908603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28789"/>
            <a:ext cx="10515600" cy="6729211"/>
          </a:xfrm>
        </p:spPr>
        <p:txBody>
          <a:bodyPr>
            <a:normAutofit fontScale="92500" lnSpcReduction="20000"/>
          </a:bodyPr>
          <a:lstStyle/>
          <a:p>
            <a:r>
              <a:rPr lang="en-US" dirty="0">
                <a:solidFill>
                  <a:srgbClr val="FF0000"/>
                </a:solidFill>
              </a:rPr>
              <a:t>The small number of patients </a:t>
            </a:r>
            <a:r>
              <a:rPr lang="en-US" dirty="0"/>
              <a:t>evaluated in studies of both minimally invasive and non-invasive cardiac output monitors led the panel to conclude there was insufficient evidence to issue </a:t>
            </a:r>
            <a:r>
              <a:rPr lang="en-US" dirty="0">
                <a:solidFill>
                  <a:srgbClr val="FF0000"/>
                </a:solidFill>
              </a:rPr>
              <a:t>a recommendation </a:t>
            </a:r>
            <a:r>
              <a:rPr lang="en-US" dirty="0"/>
              <a:t>addressing their use</a:t>
            </a:r>
            <a:r>
              <a:rPr lang="en-US" dirty="0" smtClean="0"/>
              <a:t>.</a:t>
            </a:r>
            <a:endParaRPr lang="en-US" dirty="0"/>
          </a:p>
          <a:p>
            <a:endParaRPr lang="en-US" dirty="0"/>
          </a:p>
          <a:p>
            <a:r>
              <a:rPr lang="en-US" dirty="0"/>
              <a:t>However, given the cost of these devices, concerns exist about their availability in low-resource settings impacting equity. We did not consider critical care ultrasound in our </a:t>
            </a:r>
            <a:r>
              <a:rPr lang="en-US" dirty="0" smtClean="0"/>
              <a:t>evidence synthesis.</a:t>
            </a:r>
            <a:endParaRPr lang="en-US" dirty="0"/>
          </a:p>
          <a:p>
            <a:endParaRPr lang="en-US" dirty="0" smtClean="0"/>
          </a:p>
          <a:p>
            <a:r>
              <a:rPr lang="en-US" dirty="0" smtClean="0"/>
              <a:t> </a:t>
            </a:r>
            <a:r>
              <a:rPr lang="en-US" dirty="0"/>
              <a:t>However, a recent SCCM guideline </a:t>
            </a:r>
            <a:r>
              <a:rPr lang="en-US" dirty="0" smtClean="0"/>
              <a:t>on critical </a:t>
            </a:r>
            <a:r>
              <a:rPr lang="en-US" dirty="0"/>
              <a:t>care </a:t>
            </a:r>
            <a:r>
              <a:rPr lang="en-US" dirty="0" smtClean="0">
                <a:solidFill>
                  <a:srgbClr val="FF0000"/>
                </a:solidFill>
              </a:rPr>
              <a:t>ultrasonography</a:t>
            </a:r>
            <a:r>
              <a:rPr lang="en-US" dirty="0" smtClean="0"/>
              <a:t> included </a:t>
            </a:r>
            <a:r>
              <a:rPr lang="en-US" dirty="0">
                <a:solidFill>
                  <a:srgbClr val="FFC000"/>
                </a:solidFill>
              </a:rPr>
              <a:t>conditional </a:t>
            </a:r>
            <a:r>
              <a:rPr lang="en-US" dirty="0" smtClean="0">
                <a:solidFill>
                  <a:srgbClr val="FFC000"/>
                </a:solidFill>
              </a:rPr>
              <a:t>recommendations </a:t>
            </a:r>
            <a:r>
              <a:rPr lang="en-US" dirty="0" smtClean="0"/>
              <a:t>for </a:t>
            </a:r>
            <a:r>
              <a:rPr lang="en-US" dirty="0"/>
              <a:t>use of critical care ultrasound in </a:t>
            </a:r>
            <a:r>
              <a:rPr lang="en-US" dirty="0" smtClean="0"/>
              <a:t>the management </a:t>
            </a:r>
            <a:r>
              <a:rPr lang="en-US" dirty="0"/>
              <a:t>of adults with septic shock and to </a:t>
            </a:r>
            <a:r>
              <a:rPr lang="en-US" dirty="0" smtClean="0"/>
              <a:t>inform volume </a:t>
            </a:r>
            <a:r>
              <a:rPr lang="en-US" dirty="0"/>
              <a:t>management in acutely ill adults </a:t>
            </a:r>
            <a:r>
              <a:rPr lang="en-US" dirty="0" smtClean="0"/>
              <a:t>.</a:t>
            </a:r>
          </a:p>
          <a:p>
            <a:endParaRPr lang="en-US" dirty="0" smtClean="0"/>
          </a:p>
          <a:p>
            <a:r>
              <a:rPr lang="en-US" dirty="0" smtClean="0"/>
              <a:t>“</a:t>
            </a:r>
            <a:r>
              <a:rPr lang="en-US" dirty="0">
                <a:solidFill>
                  <a:srgbClr val="FF0000"/>
                </a:solidFill>
              </a:rPr>
              <a:t>In our practice</a:t>
            </a:r>
            <a:r>
              <a:rPr lang="en-US" dirty="0"/>
              <a:t>,” 74.6% of panel members have </a:t>
            </a:r>
            <a:r>
              <a:rPr lang="en-US" dirty="0" smtClean="0">
                <a:solidFill>
                  <a:srgbClr val="FF0000"/>
                </a:solidFill>
              </a:rPr>
              <a:t>minimally invasive </a:t>
            </a:r>
            <a:r>
              <a:rPr lang="en-US" dirty="0"/>
              <a:t>(using an arterial catheter) cardiac </a:t>
            </a:r>
            <a:r>
              <a:rPr lang="en-US" dirty="0" smtClean="0"/>
              <a:t>output monitors </a:t>
            </a:r>
            <a:r>
              <a:rPr lang="en-US" dirty="0"/>
              <a:t>and 31.3% of panel members have </a:t>
            </a:r>
            <a:r>
              <a:rPr lang="en-US" dirty="0" smtClean="0">
                <a:solidFill>
                  <a:srgbClr val="FF0000"/>
                </a:solidFill>
              </a:rPr>
              <a:t>non-invasive (</a:t>
            </a:r>
            <a:r>
              <a:rPr lang="en-US" dirty="0" err="1" smtClean="0">
                <a:solidFill>
                  <a:srgbClr val="FF0000"/>
                </a:solidFill>
              </a:rPr>
              <a:t>bioreactance</a:t>
            </a:r>
            <a:r>
              <a:rPr lang="en-US" dirty="0"/>
              <a:t>) monitors available at their hospital.</a:t>
            </a:r>
          </a:p>
          <a:p>
            <a:endParaRPr lang="en-US" dirty="0" smtClean="0"/>
          </a:p>
          <a:p>
            <a:r>
              <a:rPr lang="en-US" dirty="0" smtClean="0"/>
              <a:t>Of </a:t>
            </a:r>
            <a:r>
              <a:rPr lang="en-US" dirty="0"/>
              <a:t>those with availability, 24.0% of panel members </a:t>
            </a:r>
            <a:r>
              <a:rPr lang="en-US" dirty="0" smtClean="0"/>
              <a:t>use minimally </a:t>
            </a:r>
            <a:r>
              <a:rPr lang="en-US" dirty="0"/>
              <a:t>invasive monitors and 23.8% use </a:t>
            </a:r>
            <a:r>
              <a:rPr lang="en-US" dirty="0" smtClean="0"/>
              <a:t>non-invasive monitors </a:t>
            </a:r>
            <a:r>
              <a:rPr lang="en-US" dirty="0"/>
              <a:t>in a majority (≥ 50%) of their patients </a:t>
            </a:r>
            <a:r>
              <a:rPr lang="en-US" dirty="0" smtClean="0"/>
              <a:t>with septic </a:t>
            </a:r>
            <a:r>
              <a:rPr lang="en-US" dirty="0"/>
              <a:t>shock</a:t>
            </a:r>
            <a:r>
              <a:rPr lang="en-US" dirty="0" smtClean="0"/>
              <a:t>.</a:t>
            </a:r>
          </a:p>
          <a:p>
            <a:endParaRPr lang="en-US" dirty="0" smtClean="0"/>
          </a:p>
          <a:p>
            <a:r>
              <a:rPr lang="en-US" dirty="0" smtClean="0"/>
              <a:t> </a:t>
            </a:r>
            <a:r>
              <a:rPr lang="en-US" dirty="0"/>
              <a:t>The panel strongly encourages </a:t>
            </a:r>
            <a:r>
              <a:rPr lang="en-US" dirty="0" smtClean="0"/>
              <a:t>additional research </a:t>
            </a:r>
            <a:r>
              <a:rPr lang="en-US" dirty="0"/>
              <a:t>into the efficacy, safety, and cost-effectiveness </a:t>
            </a:r>
            <a:r>
              <a:rPr lang="en-US" dirty="0" smtClean="0"/>
              <a:t>of these </a:t>
            </a:r>
            <a:r>
              <a:rPr lang="en-US" dirty="0"/>
              <a:t>newer modalities for cardiac output monitoring.</a:t>
            </a:r>
          </a:p>
        </p:txBody>
      </p:sp>
    </p:spTree>
    <p:extLst>
      <p:ext uri="{BB962C8B-B14F-4D97-AF65-F5344CB8AC3E}">
        <p14:creationId xmlns:p14="http://schemas.microsoft.com/office/powerpoint/2010/main" val="42492003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128823"/>
          </a:xfrm>
        </p:spPr>
        <p:txBody>
          <a:bodyPr>
            <a:normAutofit/>
          </a:bodyPr>
          <a:lstStyle/>
          <a:p>
            <a:r>
              <a:rPr lang="en-US" sz="2400" b="1" dirty="0" smtClean="0">
                <a:solidFill>
                  <a:srgbClr val="FF0000"/>
                </a:solidFill>
              </a:rPr>
              <a:t/>
            </a:r>
            <a:br>
              <a:rPr lang="en-US" sz="2400" b="1" dirty="0" smtClean="0">
                <a:solidFill>
                  <a:srgbClr val="FF0000"/>
                </a:solidFill>
              </a:rPr>
            </a:br>
            <a:r>
              <a:rPr lang="en-US" sz="2400" b="1" dirty="0" smtClean="0">
                <a:solidFill>
                  <a:srgbClr val="FF0000"/>
                </a:solidFill>
              </a:rPr>
              <a:t>Serial </a:t>
            </a:r>
            <a:r>
              <a:rPr lang="en-US" sz="2400" b="1" dirty="0">
                <a:solidFill>
                  <a:srgbClr val="FF0000"/>
                </a:solidFill>
              </a:rPr>
              <a:t>lactate measurement</a:t>
            </a:r>
          </a:p>
        </p:txBody>
      </p:sp>
      <p:sp>
        <p:nvSpPr>
          <p:cNvPr id="3" name="Content Placeholder 2"/>
          <p:cNvSpPr>
            <a:spLocks noGrp="1"/>
          </p:cNvSpPr>
          <p:nvPr>
            <p:ph idx="1"/>
          </p:nvPr>
        </p:nvSpPr>
        <p:spPr>
          <a:xfrm>
            <a:off x="838200" y="1493948"/>
            <a:ext cx="10515600" cy="4683015"/>
          </a:xfrm>
        </p:spPr>
        <p:txBody>
          <a:bodyPr/>
          <a:lstStyle/>
          <a:p>
            <a:r>
              <a:rPr lang="en-US" dirty="0"/>
              <a:t>Serum lactate is a critical biomarker for assessing </a:t>
            </a:r>
            <a:r>
              <a:rPr lang="en-US" dirty="0" smtClean="0"/>
              <a:t>tissue </a:t>
            </a:r>
            <a:r>
              <a:rPr lang="en-US" dirty="0" smtClean="0">
                <a:solidFill>
                  <a:srgbClr val="FF0000"/>
                </a:solidFill>
              </a:rPr>
              <a:t>hypoxia </a:t>
            </a:r>
            <a:r>
              <a:rPr lang="en-US" dirty="0">
                <a:solidFill>
                  <a:srgbClr val="FF0000"/>
                </a:solidFill>
              </a:rPr>
              <a:t>and dysfunction</a:t>
            </a:r>
            <a:r>
              <a:rPr lang="en-US" dirty="0"/>
              <a:t>, though it does not </a:t>
            </a:r>
            <a:r>
              <a:rPr lang="en-US" dirty="0" smtClean="0"/>
              <a:t>directly measure </a:t>
            </a:r>
            <a:r>
              <a:rPr lang="en-US" dirty="0"/>
              <a:t>tissue perfusion </a:t>
            </a:r>
            <a:r>
              <a:rPr lang="en-US" dirty="0" smtClean="0"/>
              <a:t>.</a:t>
            </a:r>
          </a:p>
          <a:p>
            <a:endParaRPr lang="en-US" dirty="0"/>
          </a:p>
          <a:p>
            <a:r>
              <a:rPr lang="en-US" dirty="0" smtClean="0"/>
              <a:t>The </a:t>
            </a:r>
            <a:r>
              <a:rPr lang="en-US" dirty="0" smtClean="0"/>
              <a:t>Sepsis </a:t>
            </a:r>
            <a:r>
              <a:rPr lang="en-US" dirty="0" smtClean="0"/>
              <a:t>definitions explicitly </a:t>
            </a:r>
            <a:r>
              <a:rPr lang="en-US" dirty="0"/>
              <a:t>include elevated lactate as a marker of </a:t>
            </a:r>
            <a:r>
              <a:rPr lang="en-US" dirty="0" smtClean="0"/>
              <a:t>cellular dysfunction </a:t>
            </a:r>
            <a:r>
              <a:rPr lang="en-US" dirty="0"/>
              <a:t>alongside refractory hypotension, underscoring</a:t>
            </a:r>
          </a:p>
          <a:p>
            <a:pPr marL="0" indent="0">
              <a:buNone/>
            </a:pPr>
            <a:r>
              <a:rPr lang="en-US" dirty="0" smtClean="0"/>
              <a:t>     its </a:t>
            </a:r>
            <a:r>
              <a:rPr lang="en-US" dirty="0"/>
              <a:t>role in identifying patients requiring </a:t>
            </a:r>
            <a:r>
              <a:rPr lang="en-US" dirty="0" smtClean="0"/>
              <a:t>urgent resuscitation.</a:t>
            </a:r>
            <a:endParaRPr lang="en-US" dirty="0"/>
          </a:p>
        </p:txBody>
      </p:sp>
    </p:spTree>
    <p:extLst>
      <p:ext uri="{BB962C8B-B14F-4D97-AF65-F5344CB8AC3E}">
        <p14:creationId xmlns:p14="http://schemas.microsoft.com/office/powerpoint/2010/main" val="8241968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57576"/>
            <a:ext cx="10515600" cy="6600423"/>
          </a:xfrm>
        </p:spPr>
        <p:txBody>
          <a:bodyPr>
            <a:normAutofit/>
          </a:bodyPr>
          <a:lstStyle/>
          <a:p>
            <a:r>
              <a:rPr lang="en-US" dirty="0"/>
              <a:t>Recent evidence has refined </a:t>
            </a:r>
            <a:r>
              <a:rPr lang="en-US" dirty="0">
                <a:solidFill>
                  <a:srgbClr val="FF0000"/>
                </a:solidFill>
              </a:rPr>
              <a:t>lactate-targeted</a:t>
            </a:r>
            <a:r>
              <a:rPr lang="en-US" dirty="0"/>
              <a:t> </a:t>
            </a:r>
            <a:r>
              <a:rPr lang="en-US" dirty="0" smtClean="0"/>
              <a:t>resuscitation strategies</a:t>
            </a:r>
            <a:r>
              <a:rPr lang="en-US" dirty="0"/>
              <a:t>. </a:t>
            </a:r>
            <a:endParaRPr lang="en-US" dirty="0" smtClean="0"/>
          </a:p>
          <a:p>
            <a:endParaRPr lang="en-US" dirty="0" smtClean="0"/>
          </a:p>
          <a:p>
            <a:r>
              <a:rPr lang="en-US" dirty="0" smtClean="0"/>
              <a:t>Meta-analyses </a:t>
            </a:r>
            <a:r>
              <a:rPr lang="en-US" dirty="0"/>
              <a:t>comparing </a:t>
            </a:r>
            <a:r>
              <a:rPr lang="en-US" dirty="0" err="1" smtClean="0">
                <a:solidFill>
                  <a:srgbClr val="FF0000"/>
                </a:solidFill>
              </a:rPr>
              <a:t>lactateguided</a:t>
            </a:r>
            <a:r>
              <a:rPr lang="en-US" dirty="0"/>
              <a:t> </a:t>
            </a:r>
            <a:r>
              <a:rPr lang="en-US" dirty="0" smtClean="0"/>
              <a:t>therapy </a:t>
            </a:r>
            <a:r>
              <a:rPr lang="en-US" dirty="0"/>
              <a:t>with </a:t>
            </a:r>
            <a:r>
              <a:rPr lang="en-US" dirty="0" smtClean="0"/>
              <a:t>traditional approaches</a:t>
            </a:r>
            <a:r>
              <a:rPr lang="en-US" dirty="0"/>
              <a:t>, such </a:t>
            </a:r>
            <a:r>
              <a:rPr lang="en-US" dirty="0" smtClean="0"/>
              <a:t>as early </a:t>
            </a:r>
            <a:r>
              <a:rPr lang="en-US" dirty="0"/>
              <a:t>goal-directed therapy or </a:t>
            </a:r>
            <a:r>
              <a:rPr lang="en-US" dirty="0">
                <a:solidFill>
                  <a:srgbClr val="FF0000"/>
                </a:solidFill>
              </a:rPr>
              <a:t>central </a:t>
            </a:r>
            <a:r>
              <a:rPr lang="en-US" dirty="0" smtClean="0">
                <a:solidFill>
                  <a:srgbClr val="FF0000"/>
                </a:solidFill>
              </a:rPr>
              <a:t>venous oxygen saturation-guided </a:t>
            </a:r>
            <a:r>
              <a:rPr lang="en-US" dirty="0"/>
              <a:t>therapy, consistently show that </a:t>
            </a:r>
            <a:r>
              <a:rPr lang="en-US" dirty="0" smtClean="0"/>
              <a:t>lactate- guided </a:t>
            </a:r>
            <a:r>
              <a:rPr lang="en-US" dirty="0"/>
              <a:t>therapy is associated with improved </a:t>
            </a:r>
            <a:r>
              <a:rPr lang="en-US" dirty="0" smtClean="0"/>
              <a:t>mortality and reduced  organ     dysfunction </a:t>
            </a:r>
            <a:r>
              <a:rPr lang="en-US" dirty="0"/>
              <a:t>.</a:t>
            </a:r>
            <a:endParaRPr lang="en-US" dirty="0" smtClean="0"/>
          </a:p>
          <a:p>
            <a:endParaRPr lang="en-US" dirty="0" smtClean="0"/>
          </a:p>
          <a:p>
            <a:r>
              <a:rPr lang="en-US" dirty="0" smtClean="0"/>
              <a:t>For example</a:t>
            </a:r>
            <a:r>
              <a:rPr lang="en-US" dirty="0"/>
              <a:t>, focusing on serial lactate measurements </a:t>
            </a:r>
            <a:r>
              <a:rPr lang="en-US" dirty="0" smtClean="0"/>
              <a:t>and clearance rates (e.g., </a:t>
            </a:r>
            <a:r>
              <a:rPr lang="en-US" dirty="0" smtClean="0">
                <a:solidFill>
                  <a:srgbClr val="FF0000"/>
                </a:solidFill>
              </a:rPr>
              <a:t>≥ 10% reduction every 2 h</a:t>
            </a:r>
            <a:r>
              <a:rPr lang="en-US" dirty="0" smtClean="0"/>
              <a:t>) rather</a:t>
            </a:r>
            <a:r>
              <a:rPr lang="en-US" dirty="0"/>
              <a:t> than static normalization has been associated with </a:t>
            </a:r>
            <a:r>
              <a:rPr lang="en-US" dirty="0" smtClean="0"/>
              <a:t>better clinical </a:t>
            </a:r>
            <a:r>
              <a:rPr lang="en-US" dirty="0"/>
              <a:t>outcomes, including shorter ICU stays </a:t>
            </a:r>
            <a:r>
              <a:rPr lang="en-US" dirty="0" smtClean="0"/>
              <a:t>and lower </a:t>
            </a:r>
            <a:r>
              <a:rPr lang="en-US" dirty="0"/>
              <a:t>severity scores </a:t>
            </a:r>
            <a:r>
              <a:rPr lang="en-US" dirty="0" smtClean="0"/>
              <a:t>.</a:t>
            </a:r>
            <a:endParaRPr lang="en-US" dirty="0" smtClean="0"/>
          </a:p>
          <a:p>
            <a:r>
              <a:rPr lang="en-US" dirty="0" smtClean="0"/>
              <a:t>These </a:t>
            </a:r>
            <a:r>
              <a:rPr lang="en-US" dirty="0"/>
              <a:t>findings highlight </a:t>
            </a:r>
            <a:r>
              <a:rPr lang="en-US" dirty="0" smtClean="0"/>
              <a:t>the importance </a:t>
            </a:r>
            <a:r>
              <a:rPr lang="en-US" dirty="0"/>
              <a:t>of dynamic monitoring over </a:t>
            </a:r>
            <a:r>
              <a:rPr lang="en-US" dirty="0" smtClean="0"/>
              <a:t>single-</a:t>
            </a:r>
            <a:r>
              <a:rPr lang="en-US" dirty="0" err="1" smtClean="0"/>
              <a:t>timepoint</a:t>
            </a:r>
            <a:r>
              <a:rPr lang="en-US" dirty="0"/>
              <a:t> </a:t>
            </a:r>
            <a:r>
              <a:rPr lang="en-US" dirty="0" smtClean="0"/>
              <a:t>measurements</a:t>
            </a:r>
            <a:r>
              <a:rPr lang="en-US" dirty="0"/>
              <a:t>.</a:t>
            </a:r>
          </a:p>
        </p:txBody>
      </p:sp>
    </p:spTree>
    <p:extLst>
      <p:ext uri="{BB962C8B-B14F-4D97-AF65-F5344CB8AC3E}">
        <p14:creationId xmlns:p14="http://schemas.microsoft.com/office/powerpoint/2010/main" val="37313647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54546"/>
            <a:ext cx="10515600" cy="6022417"/>
          </a:xfrm>
        </p:spPr>
        <p:txBody>
          <a:bodyPr/>
          <a:lstStyle/>
          <a:p>
            <a:endParaRPr lang="en-US" dirty="0"/>
          </a:p>
          <a:p>
            <a:r>
              <a:rPr lang="en-US" dirty="0" smtClean="0"/>
              <a:t>The </a:t>
            </a:r>
            <a:r>
              <a:rPr lang="en-US" dirty="0"/>
              <a:t>panel emphasizes that clinicians consider </a:t>
            </a:r>
            <a:r>
              <a:rPr lang="en-US" dirty="0" smtClean="0"/>
              <a:t>lactate trends </a:t>
            </a:r>
            <a:r>
              <a:rPr lang="en-US" dirty="0"/>
              <a:t>with clinical assessment, such as </a:t>
            </a:r>
            <a:r>
              <a:rPr lang="en-US" dirty="0" smtClean="0"/>
              <a:t>hemodynamics and </a:t>
            </a:r>
            <a:r>
              <a:rPr lang="en-US" dirty="0"/>
              <a:t>organ perfusion</a:t>
            </a:r>
            <a:r>
              <a:rPr lang="en-US" dirty="0" smtClean="0"/>
              <a:t>.</a:t>
            </a:r>
          </a:p>
          <a:p>
            <a:endParaRPr lang="en-US" dirty="0"/>
          </a:p>
          <a:p>
            <a:r>
              <a:rPr lang="en-US" dirty="0" smtClean="0"/>
              <a:t> </a:t>
            </a:r>
            <a:r>
              <a:rPr lang="en-US" dirty="0"/>
              <a:t>Fluid administration should be </a:t>
            </a:r>
            <a:r>
              <a:rPr lang="en-US" dirty="0" smtClean="0"/>
              <a:t>individualized after </a:t>
            </a:r>
            <a:r>
              <a:rPr lang="en-US" dirty="0"/>
              <a:t>initial boluses, as excessive fluids to </a:t>
            </a:r>
            <a:r>
              <a:rPr lang="en-US" dirty="0" smtClean="0"/>
              <a:t>normalize lactate </a:t>
            </a:r>
            <a:r>
              <a:rPr lang="en-US" dirty="0"/>
              <a:t>may cause harm</a:t>
            </a:r>
            <a:r>
              <a:rPr lang="en-US" dirty="0" smtClean="0"/>
              <a:t>.</a:t>
            </a:r>
          </a:p>
          <a:p>
            <a:endParaRPr lang="en-US" dirty="0"/>
          </a:p>
          <a:p>
            <a:r>
              <a:rPr lang="en-US" dirty="0" smtClean="0"/>
              <a:t> </a:t>
            </a:r>
            <a:r>
              <a:rPr lang="en-US" dirty="0"/>
              <a:t>Access to lactate </a:t>
            </a:r>
            <a:r>
              <a:rPr lang="en-US" dirty="0" smtClean="0"/>
              <a:t>testing may </a:t>
            </a:r>
            <a:r>
              <a:rPr lang="en-US" dirty="0"/>
              <a:t>be limited in some </a:t>
            </a:r>
            <a:r>
              <a:rPr lang="en-US" dirty="0" smtClean="0"/>
              <a:t>low-resource settings.</a:t>
            </a:r>
            <a:endParaRPr lang="en-US" dirty="0"/>
          </a:p>
          <a:p>
            <a:pPr marL="0" indent="0">
              <a:buNone/>
            </a:pPr>
            <a:endParaRPr lang="en-US" dirty="0" smtClean="0"/>
          </a:p>
          <a:p>
            <a:pPr marL="0" indent="0">
              <a:buNone/>
            </a:pPr>
            <a:r>
              <a:rPr lang="en-US" dirty="0" smtClean="0"/>
              <a:t>Although </a:t>
            </a:r>
            <a:r>
              <a:rPr lang="en-US" dirty="0"/>
              <a:t>lactate-guided therapy </a:t>
            </a:r>
            <a:r>
              <a:rPr lang="en-US" dirty="0" smtClean="0"/>
              <a:t>demonstrates utility</a:t>
            </a:r>
            <a:r>
              <a:rPr lang="en-US" dirty="0"/>
              <a:t>, variability in study designs and unclear </a:t>
            </a:r>
            <a:r>
              <a:rPr lang="en-US" dirty="0" smtClean="0"/>
              <a:t>optimal clearance </a:t>
            </a:r>
            <a:r>
              <a:rPr lang="en-US" dirty="0"/>
              <a:t>thresholds contribute to the </a:t>
            </a:r>
            <a:r>
              <a:rPr lang="en-US" dirty="0">
                <a:solidFill>
                  <a:srgbClr val="FFC000"/>
                </a:solidFill>
              </a:rPr>
              <a:t>conditional </a:t>
            </a:r>
            <a:r>
              <a:rPr lang="en-US" dirty="0" smtClean="0">
                <a:solidFill>
                  <a:srgbClr val="FFC000"/>
                </a:solidFill>
              </a:rPr>
              <a:t>recommendation </a:t>
            </a:r>
            <a:r>
              <a:rPr lang="en-US" dirty="0" smtClean="0"/>
              <a:t>and </a:t>
            </a:r>
            <a:r>
              <a:rPr lang="en-US" dirty="0"/>
              <a:t>low certainty of </a:t>
            </a:r>
            <a:r>
              <a:rPr lang="en-US" dirty="0" smtClean="0"/>
              <a:t>evidence.</a:t>
            </a:r>
            <a:endParaRPr lang="en-US" dirty="0"/>
          </a:p>
        </p:txBody>
      </p:sp>
    </p:spTree>
    <p:extLst>
      <p:ext uri="{BB962C8B-B14F-4D97-AF65-F5344CB8AC3E}">
        <p14:creationId xmlns:p14="http://schemas.microsoft.com/office/powerpoint/2010/main" val="16517236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631065"/>
            <a:ext cx="10515600" cy="5545898"/>
          </a:xfrm>
        </p:spPr>
        <p:txBody>
          <a:bodyPr/>
          <a:lstStyle/>
          <a:p>
            <a:endParaRPr lang="en-US" dirty="0" smtClean="0"/>
          </a:p>
          <a:p>
            <a:endParaRPr lang="en-US" dirty="0"/>
          </a:p>
          <a:p>
            <a:r>
              <a:rPr lang="en-US" dirty="0" smtClean="0"/>
              <a:t>This </a:t>
            </a:r>
            <a:r>
              <a:rPr lang="en-US" dirty="0">
                <a:solidFill>
                  <a:srgbClr val="FFC000"/>
                </a:solidFill>
              </a:rPr>
              <a:t>conditional recommendation </a:t>
            </a:r>
            <a:r>
              <a:rPr lang="en-US" dirty="0"/>
              <a:t>balances lactate’s </a:t>
            </a:r>
            <a:r>
              <a:rPr lang="en-US" dirty="0" smtClean="0"/>
              <a:t>value as </a:t>
            </a:r>
            <a:r>
              <a:rPr lang="en-US" dirty="0"/>
              <a:t>a biomarker with the need for personalized, </a:t>
            </a:r>
            <a:r>
              <a:rPr lang="en-US" dirty="0" err="1" smtClean="0"/>
              <a:t>contextdriven</a:t>
            </a:r>
            <a:r>
              <a:rPr lang="en-US" dirty="0"/>
              <a:t> </a:t>
            </a:r>
            <a:r>
              <a:rPr lang="en-US" dirty="0" smtClean="0"/>
              <a:t>care</a:t>
            </a:r>
            <a:r>
              <a:rPr lang="en-US" dirty="0"/>
              <a:t>, avoiding over-reliance on a single </a:t>
            </a:r>
            <a:r>
              <a:rPr lang="en-US" dirty="0" smtClean="0"/>
              <a:t>parameter in </a:t>
            </a:r>
            <a:r>
              <a:rPr lang="en-US" dirty="0"/>
              <a:t>complex clinical scenarios.</a:t>
            </a:r>
          </a:p>
          <a:p>
            <a:pPr marL="0" indent="0">
              <a:buNone/>
            </a:pPr>
            <a:endParaRPr lang="en-US" dirty="0" smtClean="0"/>
          </a:p>
          <a:p>
            <a:r>
              <a:rPr lang="en-US" dirty="0" smtClean="0"/>
              <a:t>In </a:t>
            </a:r>
            <a:r>
              <a:rPr lang="en-US" dirty="0"/>
              <a:t>low-resource settings without access to lactate measurement,</a:t>
            </a:r>
          </a:p>
          <a:p>
            <a:pPr marL="0" indent="0">
              <a:buNone/>
            </a:pPr>
            <a:r>
              <a:rPr lang="en-US" dirty="0" smtClean="0"/>
              <a:t>  alternative </a:t>
            </a:r>
            <a:r>
              <a:rPr lang="en-US" dirty="0"/>
              <a:t>approaches suggested by an </a:t>
            </a:r>
            <a:r>
              <a:rPr lang="en-US" dirty="0" smtClean="0"/>
              <a:t>expert Delphi </a:t>
            </a:r>
            <a:r>
              <a:rPr lang="en-US" dirty="0"/>
              <a:t>panel include capillary </a:t>
            </a:r>
            <a:r>
              <a:rPr lang="en-US" dirty="0" smtClean="0"/>
              <a:t>              refill </a:t>
            </a:r>
            <a:r>
              <a:rPr lang="en-US" dirty="0"/>
              <a:t>time (</a:t>
            </a:r>
            <a:r>
              <a:rPr lang="en-US" dirty="0">
                <a:solidFill>
                  <a:srgbClr val="FF0000"/>
                </a:solidFill>
              </a:rPr>
              <a:t>CRT</a:t>
            </a:r>
            <a:r>
              <a:rPr lang="en-US" dirty="0"/>
              <a:t>) and </a:t>
            </a:r>
            <a:r>
              <a:rPr lang="en-US" dirty="0" smtClean="0">
                <a:solidFill>
                  <a:srgbClr val="FF0000"/>
                </a:solidFill>
              </a:rPr>
              <a:t>urinary output </a:t>
            </a:r>
            <a:r>
              <a:rPr lang="en-US" dirty="0"/>
              <a:t>as guides to </a:t>
            </a:r>
            <a:r>
              <a:rPr lang="en-US" dirty="0" smtClean="0"/>
              <a:t>resuscitation.</a:t>
            </a:r>
            <a:endParaRPr lang="en-US" dirty="0"/>
          </a:p>
        </p:txBody>
      </p:sp>
    </p:spTree>
    <p:extLst>
      <p:ext uri="{BB962C8B-B14F-4D97-AF65-F5344CB8AC3E}">
        <p14:creationId xmlns:p14="http://schemas.microsoft.com/office/powerpoint/2010/main" val="26367875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42458"/>
          </a:xfrm>
        </p:spPr>
        <p:txBody>
          <a:bodyPr>
            <a:normAutofit fontScale="90000"/>
          </a:bodyPr>
          <a:lstStyle/>
          <a:p>
            <a:r>
              <a:rPr lang="en-US" sz="2800" b="1" dirty="0" smtClean="0">
                <a:solidFill>
                  <a:srgbClr val="FF0000"/>
                </a:solidFill>
              </a:rPr>
              <a:t/>
            </a:r>
            <a:br>
              <a:rPr lang="en-US" sz="2800" b="1" dirty="0" smtClean="0">
                <a:solidFill>
                  <a:srgbClr val="FF0000"/>
                </a:solidFill>
              </a:rPr>
            </a:br>
            <a:r>
              <a:rPr lang="en-US" sz="2800" b="1" dirty="0" smtClean="0">
                <a:solidFill>
                  <a:srgbClr val="FF0000"/>
                </a:solidFill>
              </a:rPr>
              <a:t>Capillary </a:t>
            </a:r>
            <a:r>
              <a:rPr lang="en-US" sz="2800" b="1" dirty="0">
                <a:solidFill>
                  <a:srgbClr val="FF0000"/>
                </a:solidFill>
              </a:rPr>
              <a:t>refill time</a:t>
            </a:r>
          </a:p>
        </p:txBody>
      </p:sp>
      <p:sp>
        <p:nvSpPr>
          <p:cNvPr id="3" name="Content Placeholder 2"/>
          <p:cNvSpPr>
            <a:spLocks noGrp="1"/>
          </p:cNvSpPr>
          <p:nvPr>
            <p:ph idx="1"/>
          </p:nvPr>
        </p:nvSpPr>
        <p:spPr>
          <a:xfrm>
            <a:off x="838200" y="1107584"/>
            <a:ext cx="10515600" cy="5069379"/>
          </a:xfrm>
        </p:spPr>
        <p:txBody>
          <a:bodyPr/>
          <a:lstStyle/>
          <a:p>
            <a:pPr marL="0" indent="0">
              <a:buNone/>
            </a:pPr>
            <a:endParaRPr lang="en-US" dirty="0" smtClean="0"/>
          </a:p>
          <a:p>
            <a:r>
              <a:rPr lang="en-US" dirty="0" smtClean="0"/>
              <a:t>CRT </a:t>
            </a:r>
            <a:r>
              <a:rPr lang="en-US" dirty="0"/>
              <a:t>is a marker of peripheral tissue perfusion </a:t>
            </a:r>
            <a:r>
              <a:rPr lang="en-US" dirty="0" smtClean="0"/>
              <a:t>.</a:t>
            </a:r>
          </a:p>
          <a:p>
            <a:r>
              <a:rPr lang="en-US" dirty="0" smtClean="0"/>
              <a:t>It is </a:t>
            </a:r>
            <a:r>
              <a:rPr lang="en-US" dirty="0"/>
              <a:t>one of the few bedside physical examination </a:t>
            </a:r>
            <a:r>
              <a:rPr lang="en-US" dirty="0" smtClean="0"/>
              <a:t>measure that </a:t>
            </a:r>
            <a:r>
              <a:rPr lang="en-US" dirty="0"/>
              <a:t>may serve as both a triage and monitoring </a:t>
            </a:r>
            <a:r>
              <a:rPr lang="en-US" dirty="0" smtClean="0"/>
              <a:t>tool for </a:t>
            </a:r>
            <a:r>
              <a:rPr lang="en-US" dirty="0"/>
              <a:t>resuscitation efforts in patients with sepsis or </a:t>
            </a:r>
            <a:r>
              <a:rPr lang="en-US" dirty="0" smtClean="0"/>
              <a:t>septic shock .</a:t>
            </a:r>
          </a:p>
          <a:p>
            <a:endParaRPr lang="en-US" dirty="0" smtClean="0"/>
          </a:p>
          <a:p>
            <a:r>
              <a:rPr lang="en-US" dirty="0" smtClean="0"/>
              <a:t>Although </a:t>
            </a:r>
            <a:r>
              <a:rPr lang="en-US" dirty="0"/>
              <a:t>ambient lighting, </a:t>
            </a:r>
            <a:r>
              <a:rPr lang="en-US" dirty="0" smtClean="0"/>
              <a:t>temperature, skin </a:t>
            </a:r>
            <a:r>
              <a:rPr lang="en-US" dirty="0"/>
              <a:t>pigmentation, and peripheral vascular </a:t>
            </a:r>
            <a:r>
              <a:rPr lang="en-US" dirty="0" smtClean="0"/>
              <a:t>disease must </a:t>
            </a:r>
            <a:r>
              <a:rPr lang="en-US" dirty="0"/>
              <a:t>be considered during interpretation, CRT may </a:t>
            </a:r>
            <a:r>
              <a:rPr lang="en-US" dirty="0" smtClean="0"/>
              <a:t>be performed </a:t>
            </a:r>
            <a:r>
              <a:rPr lang="en-US" dirty="0"/>
              <a:t>in various clinical </a:t>
            </a:r>
            <a:r>
              <a:rPr lang="en-US" dirty="0" smtClean="0"/>
              <a:t>settings.</a:t>
            </a:r>
            <a:endParaRPr lang="en-US" dirty="0"/>
          </a:p>
        </p:txBody>
      </p:sp>
    </p:spTree>
    <p:extLst>
      <p:ext uri="{BB962C8B-B14F-4D97-AF65-F5344CB8AC3E}">
        <p14:creationId xmlns:p14="http://schemas.microsoft.com/office/powerpoint/2010/main" val="26040207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746975"/>
            <a:ext cx="10515600" cy="5872766"/>
          </a:xfrm>
        </p:spPr>
        <p:txBody>
          <a:bodyPr/>
          <a:lstStyle/>
          <a:p>
            <a:r>
              <a:rPr lang="en-US" dirty="0"/>
              <a:t>Among critically ill patients, abnormal or </a:t>
            </a:r>
            <a:r>
              <a:rPr lang="en-US" dirty="0" smtClean="0"/>
              <a:t>prolonged CRT </a:t>
            </a:r>
            <a:r>
              <a:rPr lang="en-US" dirty="0"/>
              <a:t>is associated with increased mortality, similar </a:t>
            </a:r>
            <a:r>
              <a:rPr lang="en-US" dirty="0" smtClean="0"/>
              <a:t>to other </a:t>
            </a:r>
            <a:r>
              <a:rPr lang="en-US" dirty="0"/>
              <a:t>resuscitation </a:t>
            </a:r>
            <a:r>
              <a:rPr lang="en-US" dirty="0">
                <a:solidFill>
                  <a:srgbClr val="FF0000"/>
                </a:solidFill>
              </a:rPr>
              <a:t>targets</a:t>
            </a:r>
            <a:r>
              <a:rPr lang="en-US" dirty="0"/>
              <a:t> such as </a:t>
            </a:r>
            <a:r>
              <a:rPr lang="en-US" dirty="0">
                <a:solidFill>
                  <a:srgbClr val="FF0000"/>
                </a:solidFill>
              </a:rPr>
              <a:t>lactate and MAP </a:t>
            </a:r>
            <a:endParaRPr lang="en-US" dirty="0" smtClean="0">
              <a:solidFill>
                <a:srgbClr val="FF0000"/>
              </a:solidFill>
            </a:endParaRPr>
          </a:p>
          <a:p>
            <a:endParaRPr lang="en-US" dirty="0" smtClean="0"/>
          </a:p>
          <a:p>
            <a:r>
              <a:rPr lang="en-US" dirty="0" smtClean="0"/>
              <a:t>However</a:t>
            </a:r>
            <a:r>
              <a:rPr lang="en-US" dirty="0"/>
              <a:t>, MAP and lactate do not always correlate </a:t>
            </a:r>
            <a:r>
              <a:rPr lang="en-US" dirty="0" smtClean="0"/>
              <a:t>with CRT </a:t>
            </a:r>
            <a:r>
              <a:rPr lang="en-US" dirty="0"/>
              <a:t>for patients in shock, suggesting that CRT </a:t>
            </a:r>
            <a:r>
              <a:rPr lang="en-US" dirty="0" smtClean="0"/>
              <a:t>provides distinct </a:t>
            </a:r>
            <a:r>
              <a:rPr lang="en-US" dirty="0"/>
              <a:t>hemodynamic information during </a:t>
            </a:r>
            <a:r>
              <a:rPr lang="en-US" dirty="0" smtClean="0"/>
              <a:t>resuscitation.</a:t>
            </a:r>
            <a:endParaRPr lang="en-US" dirty="0"/>
          </a:p>
          <a:p>
            <a:endParaRPr lang="en-US" dirty="0" smtClean="0"/>
          </a:p>
          <a:p>
            <a:r>
              <a:rPr lang="en-US" dirty="0" smtClean="0"/>
              <a:t>In </a:t>
            </a:r>
            <a:r>
              <a:rPr lang="en-US" dirty="0"/>
              <a:t>contrast to lactate, CRT can change </a:t>
            </a:r>
            <a:r>
              <a:rPr lang="en-US" dirty="0" smtClean="0"/>
              <a:t>quickly (e.g</a:t>
            </a:r>
            <a:r>
              <a:rPr lang="en-US" dirty="0"/>
              <a:t>., within 10 min), allowing for more timely </a:t>
            </a:r>
            <a:r>
              <a:rPr lang="en-US" dirty="0" smtClean="0"/>
              <a:t>assessment of </a:t>
            </a:r>
            <a:r>
              <a:rPr lang="en-US" dirty="0"/>
              <a:t>response to resuscitative interventions such as a </a:t>
            </a:r>
            <a:r>
              <a:rPr lang="en-US" dirty="0" smtClean="0"/>
              <a:t>fluid challenge </a:t>
            </a:r>
            <a:r>
              <a:rPr lang="en-US" dirty="0"/>
              <a:t>or vasopressor </a:t>
            </a:r>
            <a:r>
              <a:rPr lang="en-US" dirty="0" smtClean="0"/>
              <a:t>administration.</a:t>
            </a:r>
          </a:p>
          <a:p>
            <a:endParaRPr lang="en-US" dirty="0"/>
          </a:p>
          <a:p>
            <a:r>
              <a:rPr lang="en-US" dirty="0" smtClean="0"/>
              <a:t> </a:t>
            </a:r>
            <a:r>
              <a:rPr lang="en-US" dirty="0"/>
              <a:t>We identified 2 RCTs in which 233 total patients were randomized to receive targeted resuscitation using </a:t>
            </a:r>
            <a:r>
              <a:rPr lang="en-US" dirty="0" err="1"/>
              <a:t>CRTwith</a:t>
            </a:r>
            <a:r>
              <a:rPr lang="en-US" dirty="0"/>
              <a:t> the goal of normalizing </a:t>
            </a:r>
            <a:r>
              <a:rPr lang="en-US" dirty="0">
                <a:solidFill>
                  <a:srgbClr val="FF0000"/>
                </a:solidFill>
              </a:rPr>
              <a:t>CRT</a:t>
            </a:r>
            <a:r>
              <a:rPr lang="en-US" dirty="0"/>
              <a:t> to less than or equal to 3 s or targeted resuscitation using </a:t>
            </a:r>
            <a:r>
              <a:rPr lang="en-US" dirty="0">
                <a:solidFill>
                  <a:srgbClr val="FF0000"/>
                </a:solidFill>
              </a:rPr>
              <a:t>lactate</a:t>
            </a:r>
            <a:r>
              <a:rPr lang="en-US" dirty="0"/>
              <a:t> measured every 2 </a:t>
            </a:r>
            <a:r>
              <a:rPr lang="en-US" dirty="0" smtClean="0"/>
              <a:t>h.</a:t>
            </a:r>
            <a:endParaRPr lang="en-US" dirty="0"/>
          </a:p>
          <a:p>
            <a:endParaRPr lang="en-US" dirty="0"/>
          </a:p>
        </p:txBody>
      </p:sp>
    </p:spTree>
    <p:extLst>
      <p:ext uri="{BB962C8B-B14F-4D97-AF65-F5344CB8AC3E}">
        <p14:creationId xmlns:p14="http://schemas.microsoft.com/office/powerpoint/2010/main" val="6268471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34851"/>
            <a:ext cx="10515600" cy="5842112"/>
          </a:xfrm>
        </p:spPr>
        <p:txBody>
          <a:bodyPr>
            <a:normAutofit/>
          </a:bodyPr>
          <a:lstStyle/>
          <a:p>
            <a:endParaRPr lang="en-US" dirty="0" smtClean="0"/>
          </a:p>
          <a:p>
            <a:endParaRPr lang="en-US" dirty="0" smtClean="0"/>
          </a:p>
          <a:p>
            <a:endParaRPr lang="en-US" dirty="0"/>
          </a:p>
          <a:p>
            <a:r>
              <a:rPr lang="en-US" dirty="0" smtClean="0"/>
              <a:t>There </a:t>
            </a:r>
            <a:r>
              <a:rPr lang="en-US" dirty="0"/>
              <a:t>were </a:t>
            </a:r>
            <a:r>
              <a:rPr lang="en-US" dirty="0" smtClean="0"/>
              <a:t>no statistically </a:t>
            </a:r>
            <a:r>
              <a:rPr lang="en-US" dirty="0"/>
              <a:t>significant differences in </a:t>
            </a:r>
            <a:r>
              <a:rPr lang="en-US" dirty="0">
                <a:solidFill>
                  <a:srgbClr val="FF0000"/>
                </a:solidFill>
              </a:rPr>
              <a:t>VFD, </a:t>
            </a:r>
            <a:r>
              <a:rPr lang="en-US" dirty="0" smtClean="0">
                <a:solidFill>
                  <a:srgbClr val="FF0000"/>
                </a:solidFill>
              </a:rPr>
              <a:t>RRT-free days</a:t>
            </a:r>
            <a:r>
              <a:rPr lang="en-US" dirty="0">
                <a:solidFill>
                  <a:srgbClr val="FF0000"/>
                </a:solidFill>
              </a:rPr>
              <a:t>, or vasopressor-free days</a:t>
            </a:r>
            <a:r>
              <a:rPr lang="en-US" dirty="0" smtClean="0">
                <a:solidFill>
                  <a:srgbClr val="FF0000"/>
                </a:solidFill>
              </a:rPr>
              <a:t>.</a:t>
            </a:r>
          </a:p>
          <a:p>
            <a:pPr marL="0" indent="0">
              <a:buNone/>
            </a:pPr>
            <a:endParaRPr lang="en-US" dirty="0"/>
          </a:p>
          <a:p>
            <a:r>
              <a:rPr lang="en-US" dirty="0" smtClean="0"/>
              <a:t> </a:t>
            </a:r>
            <a:r>
              <a:rPr lang="en-US" dirty="0"/>
              <a:t>A subsequent RCT </a:t>
            </a:r>
            <a:r>
              <a:rPr lang="en-US" dirty="0" smtClean="0"/>
              <a:t>suggested that </a:t>
            </a:r>
            <a:r>
              <a:rPr lang="en-US" dirty="0"/>
              <a:t>stopping fluids in patients with CRT </a:t>
            </a:r>
            <a:r>
              <a:rPr lang="en-US" dirty="0" smtClean="0"/>
              <a:t>less than </a:t>
            </a:r>
            <a:r>
              <a:rPr lang="en-US" dirty="0"/>
              <a:t>or equal to 3 s appeared safe without </a:t>
            </a:r>
            <a:r>
              <a:rPr lang="en-US" dirty="0" smtClean="0"/>
              <a:t>compromising tissue perfusion.</a:t>
            </a:r>
            <a:endParaRPr lang="en-US" dirty="0"/>
          </a:p>
          <a:p>
            <a:endParaRPr lang="en-US" dirty="0"/>
          </a:p>
        </p:txBody>
      </p:sp>
    </p:spTree>
    <p:extLst>
      <p:ext uri="{BB962C8B-B14F-4D97-AF65-F5344CB8AC3E}">
        <p14:creationId xmlns:p14="http://schemas.microsoft.com/office/powerpoint/2010/main" val="34600145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60608"/>
            <a:ext cx="10515600" cy="6387922"/>
          </a:xfrm>
        </p:spPr>
        <p:txBody>
          <a:bodyPr>
            <a:normAutofit lnSpcReduction="10000"/>
          </a:bodyPr>
          <a:lstStyle/>
          <a:p>
            <a:endParaRPr lang="en-US" dirty="0" smtClean="0"/>
          </a:p>
          <a:p>
            <a:r>
              <a:rPr lang="en-US" dirty="0" smtClean="0">
                <a:solidFill>
                  <a:srgbClr val="FF0000"/>
                </a:solidFill>
              </a:rPr>
              <a:t>Although </a:t>
            </a:r>
            <a:r>
              <a:rPr lang="en-US" dirty="0">
                <a:solidFill>
                  <a:srgbClr val="FF0000"/>
                </a:solidFill>
              </a:rPr>
              <a:t>the small sample size</a:t>
            </a:r>
            <a:r>
              <a:rPr lang="en-US" dirty="0"/>
              <a:t>, limited number </a:t>
            </a:r>
            <a:r>
              <a:rPr lang="en-US" dirty="0" smtClean="0"/>
              <a:t>of events</a:t>
            </a:r>
            <a:r>
              <a:rPr lang="en-US" dirty="0"/>
              <a:t>, and wide CIs constrained the evidence to </a:t>
            </a:r>
            <a:r>
              <a:rPr lang="en-US" dirty="0" smtClean="0"/>
              <a:t>low certainty</a:t>
            </a:r>
            <a:r>
              <a:rPr lang="en-US" dirty="0"/>
              <a:t>, the balance of effects probably favors </a:t>
            </a:r>
            <a:r>
              <a:rPr lang="en-US" dirty="0" smtClean="0"/>
              <a:t>the use </a:t>
            </a:r>
            <a:r>
              <a:rPr lang="en-US" dirty="0"/>
              <a:t>of </a:t>
            </a:r>
            <a:r>
              <a:rPr lang="en-US" dirty="0">
                <a:solidFill>
                  <a:srgbClr val="FF0000"/>
                </a:solidFill>
              </a:rPr>
              <a:t>CRT</a:t>
            </a:r>
            <a:r>
              <a:rPr lang="en-US" dirty="0"/>
              <a:t> as part of a targeted </a:t>
            </a:r>
            <a:r>
              <a:rPr lang="en-US" dirty="0">
                <a:solidFill>
                  <a:srgbClr val="FF0000"/>
                </a:solidFill>
              </a:rPr>
              <a:t>resuscitation strategy.</a:t>
            </a:r>
          </a:p>
          <a:p>
            <a:pPr marL="0" indent="0">
              <a:buNone/>
            </a:pPr>
            <a:endParaRPr lang="en-US" dirty="0" smtClean="0"/>
          </a:p>
          <a:p>
            <a:r>
              <a:rPr lang="en-US" dirty="0" smtClean="0"/>
              <a:t>Although </a:t>
            </a:r>
            <a:r>
              <a:rPr lang="en-US" dirty="0"/>
              <a:t>there are limited studies to assess </a:t>
            </a:r>
            <a:r>
              <a:rPr lang="en-US" dirty="0" smtClean="0"/>
              <a:t>resource utilization</a:t>
            </a:r>
            <a:r>
              <a:rPr lang="en-US" dirty="0"/>
              <a:t>, and the ANDROMEDA-SHOCK trial </a:t>
            </a:r>
            <a:r>
              <a:rPr lang="en-US" dirty="0" smtClean="0"/>
              <a:t>used </a:t>
            </a:r>
            <a:r>
              <a:rPr lang="en-US" dirty="0"/>
              <a:t>a standardized approach requiring training, </a:t>
            </a:r>
            <a:r>
              <a:rPr lang="en-US" dirty="0" smtClean="0"/>
              <a:t>the </a:t>
            </a:r>
            <a:r>
              <a:rPr lang="en-US" dirty="0" smtClean="0">
                <a:solidFill>
                  <a:srgbClr val="FF0000"/>
                </a:solidFill>
              </a:rPr>
              <a:t>panel </a:t>
            </a:r>
            <a:r>
              <a:rPr lang="en-US" dirty="0">
                <a:solidFill>
                  <a:srgbClr val="FF0000"/>
                </a:solidFill>
              </a:rPr>
              <a:t>determined that CRT is feasible, </a:t>
            </a:r>
            <a:r>
              <a:rPr lang="en-US" dirty="0" smtClean="0">
                <a:solidFill>
                  <a:srgbClr val="FF0000"/>
                </a:solidFill>
              </a:rPr>
              <a:t>reproducible, and </a:t>
            </a:r>
            <a:r>
              <a:rPr lang="en-US" dirty="0">
                <a:solidFill>
                  <a:srgbClr val="FF0000"/>
                </a:solidFill>
              </a:rPr>
              <a:t>may be readily implemented in </a:t>
            </a:r>
            <a:r>
              <a:rPr lang="en-US" dirty="0" smtClean="0">
                <a:solidFill>
                  <a:srgbClr val="FF0000"/>
                </a:solidFill>
              </a:rPr>
              <a:t>low-resource settings in conjunction </a:t>
            </a:r>
            <a:r>
              <a:rPr lang="en-US" dirty="0">
                <a:solidFill>
                  <a:srgbClr val="FF0000"/>
                </a:solidFill>
              </a:rPr>
              <a:t>with other validated tools </a:t>
            </a:r>
            <a:r>
              <a:rPr lang="en-US" dirty="0" smtClean="0">
                <a:solidFill>
                  <a:srgbClr val="FF0000"/>
                </a:solidFill>
              </a:rPr>
              <a:t>of resuscitation</a:t>
            </a:r>
            <a:r>
              <a:rPr lang="en-US" dirty="0">
                <a:solidFill>
                  <a:srgbClr val="FF0000"/>
                </a:solidFill>
              </a:rPr>
              <a:t>. </a:t>
            </a:r>
            <a:endParaRPr lang="en-US" dirty="0" smtClean="0">
              <a:solidFill>
                <a:srgbClr val="FF0000"/>
              </a:solidFill>
            </a:endParaRPr>
          </a:p>
          <a:p>
            <a:r>
              <a:rPr lang="en-US" dirty="0" smtClean="0"/>
              <a:t>The </a:t>
            </a:r>
            <a:r>
              <a:rPr lang="en-US" dirty="0"/>
              <a:t>multicenter ANDROMEDA-SHOCK-2 RCT </a:t>
            </a:r>
            <a:r>
              <a:rPr lang="it-IT" dirty="0"/>
              <a:t>testing a CRT-guided resuscitation protocol </a:t>
            </a:r>
            <a:r>
              <a:rPr lang="en-US" dirty="0"/>
              <a:t>in patients with septic shock, was published after evidence synthesis and recommendations were finalized.</a:t>
            </a:r>
          </a:p>
          <a:p>
            <a:endParaRPr lang="en-US" dirty="0"/>
          </a:p>
          <a:p>
            <a:r>
              <a:rPr lang="en-US" dirty="0"/>
              <a:t>In this trial, among 1467 patients included in the primary analysis, randomization to a personalized resuscitation protocol targeting CRT was associated with better outcomes compared with usual care. Specifically, the win ratio for the hierarchical composite primary outcome of mortality, duration of vital support, and length of hospital stay at 28 days was 1.16 (95% CI, 1.02–1.33, </a:t>
            </a:r>
            <a:r>
              <a:rPr lang="en-US" i="1" dirty="0"/>
              <a:t>p </a:t>
            </a:r>
            <a:r>
              <a:rPr lang="en-US" dirty="0"/>
              <a:t>= 0.04).</a:t>
            </a:r>
          </a:p>
          <a:p>
            <a:endParaRPr lang="en-US" dirty="0"/>
          </a:p>
        </p:txBody>
      </p:sp>
    </p:spTree>
    <p:extLst>
      <p:ext uri="{BB962C8B-B14F-4D97-AF65-F5344CB8AC3E}">
        <p14:creationId xmlns:p14="http://schemas.microsoft.com/office/powerpoint/2010/main" val="31707217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73487"/>
            <a:ext cx="10515600" cy="5803476"/>
          </a:xfrm>
        </p:spPr>
        <p:txBody>
          <a:bodyPr>
            <a:normAutofit/>
          </a:bodyPr>
          <a:lstStyle/>
          <a:p>
            <a:endParaRPr lang="en-US" dirty="0" smtClean="0"/>
          </a:p>
          <a:p>
            <a:endParaRPr lang="en-US" dirty="0" smtClean="0"/>
          </a:p>
          <a:p>
            <a:r>
              <a:rPr lang="en-US" dirty="0" smtClean="0"/>
              <a:t>The </a:t>
            </a:r>
            <a:r>
              <a:rPr lang="en-US" dirty="0"/>
              <a:t>multicenter </a:t>
            </a:r>
            <a:r>
              <a:rPr lang="en-US" dirty="0">
                <a:solidFill>
                  <a:srgbClr val="FF0000"/>
                </a:solidFill>
              </a:rPr>
              <a:t>ANDROMEDA-SHOCK-2 </a:t>
            </a:r>
            <a:r>
              <a:rPr lang="en-US" dirty="0" smtClean="0">
                <a:solidFill>
                  <a:srgbClr val="FF0000"/>
                </a:solidFill>
              </a:rPr>
              <a:t>RCT </a:t>
            </a:r>
            <a:r>
              <a:rPr lang="it-IT" dirty="0" smtClean="0"/>
              <a:t>testing </a:t>
            </a:r>
            <a:r>
              <a:rPr lang="it-IT" dirty="0"/>
              <a:t>a CRT-guided resuscitation </a:t>
            </a:r>
            <a:r>
              <a:rPr lang="it-IT" dirty="0" smtClean="0"/>
              <a:t>protocol </a:t>
            </a:r>
            <a:r>
              <a:rPr lang="en-US" dirty="0" smtClean="0"/>
              <a:t>in </a:t>
            </a:r>
            <a:r>
              <a:rPr lang="en-US" dirty="0"/>
              <a:t>patients with septic shock, was published after </a:t>
            </a:r>
            <a:r>
              <a:rPr lang="en-US" dirty="0" smtClean="0"/>
              <a:t>evidence synthesis </a:t>
            </a:r>
            <a:r>
              <a:rPr lang="en-US" dirty="0"/>
              <a:t>and recommendations were finalized.</a:t>
            </a:r>
          </a:p>
          <a:p>
            <a:endParaRPr lang="en-US" dirty="0" smtClean="0"/>
          </a:p>
          <a:p>
            <a:r>
              <a:rPr lang="en-US" dirty="0" smtClean="0"/>
              <a:t>In </a:t>
            </a:r>
            <a:r>
              <a:rPr lang="en-US" dirty="0"/>
              <a:t>this trial, among </a:t>
            </a:r>
            <a:r>
              <a:rPr lang="en-US" dirty="0">
                <a:solidFill>
                  <a:srgbClr val="FF0000"/>
                </a:solidFill>
              </a:rPr>
              <a:t>1467 patients </a:t>
            </a:r>
            <a:r>
              <a:rPr lang="en-US" dirty="0"/>
              <a:t>included in the </a:t>
            </a:r>
            <a:r>
              <a:rPr lang="en-US" dirty="0" smtClean="0"/>
              <a:t>primary analysis</a:t>
            </a:r>
            <a:r>
              <a:rPr lang="en-US" dirty="0"/>
              <a:t>, randomization to a personalized </a:t>
            </a:r>
            <a:r>
              <a:rPr lang="en-US" dirty="0" smtClean="0"/>
              <a:t>resuscitation protocol </a:t>
            </a:r>
            <a:r>
              <a:rPr lang="en-US" dirty="0"/>
              <a:t>targeting CRT was associated </a:t>
            </a:r>
            <a:r>
              <a:rPr lang="en-US" dirty="0" smtClean="0"/>
              <a:t>with better </a:t>
            </a:r>
            <a:r>
              <a:rPr lang="en-US" dirty="0"/>
              <a:t>outcomes compared with usual care. </a:t>
            </a:r>
            <a:r>
              <a:rPr lang="en-US" dirty="0" smtClean="0"/>
              <a:t>Specifically, the </a:t>
            </a:r>
            <a:r>
              <a:rPr lang="en-US" dirty="0"/>
              <a:t>win ratio for the hierarchical composite </a:t>
            </a:r>
            <a:r>
              <a:rPr lang="en-US" dirty="0" smtClean="0"/>
              <a:t>primary outcome </a:t>
            </a:r>
            <a:r>
              <a:rPr lang="en-US" dirty="0"/>
              <a:t>of mortality, duration of vital </a:t>
            </a:r>
            <a:r>
              <a:rPr lang="en-US" dirty="0" smtClean="0"/>
              <a:t>support, and </a:t>
            </a:r>
            <a:r>
              <a:rPr lang="en-US" dirty="0"/>
              <a:t>length of hospital stay at 28 days was 1.16 (95% </a:t>
            </a:r>
            <a:r>
              <a:rPr lang="en-US" dirty="0" smtClean="0"/>
              <a:t>CI, 1.02–1.33</a:t>
            </a:r>
            <a:r>
              <a:rPr lang="en-US" dirty="0"/>
              <a:t>, </a:t>
            </a:r>
            <a:r>
              <a:rPr lang="en-US" i="1" dirty="0"/>
              <a:t>p </a:t>
            </a:r>
            <a:r>
              <a:rPr lang="en-US" dirty="0"/>
              <a:t>= 0.04).</a:t>
            </a:r>
          </a:p>
        </p:txBody>
      </p:sp>
    </p:spTree>
    <p:extLst>
      <p:ext uri="{BB962C8B-B14F-4D97-AF65-F5344CB8AC3E}">
        <p14:creationId xmlns:p14="http://schemas.microsoft.com/office/powerpoint/2010/main" val="40390944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772732"/>
          </a:xfrm>
        </p:spPr>
        <p:txBody>
          <a:bodyPr>
            <a:normAutofit/>
          </a:bodyPr>
          <a:lstStyle/>
          <a:p>
            <a:r>
              <a:rPr lang="en-US" sz="2800" b="1" dirty="0">
                <a:solidFill>
                  <a:srgbClr val="FF0000"/>
                </a:solidFill>
                <a:latin typeface="MyriadPro-Semibold"/>
              </a:rPr>
              <a:t>Blood pressure monitoring</a:t>
            </a:r>
            <a:endParaRPr lang="en-US" sz="2800" b="1" dirty="0">
              <a:solidFill>
                <a:srgbClr val="FF0000"/>
              </a:solidFill>
            </a:endParaRPr>
          </a:p>
        </p:txBody>
      </p:sp>
      <p:sp>
        <p:nvSpPr>
          <p:cNvPr id="3" name="Content Placeholder 2"/>
          <p:cNvSpPr>
            <a:spLocks noGrp="1"/>
          </p:cNvSpPr>
          <p:nvPr>
            <p:ph idx="1"/>
          </p:nvPr>
        </p:nvSpPr>
        <p:spPr>
          <a:xfrm>
            <a:off x="838200" y="978794"/>
            <a:ext cx="10515600" cy="5879205"/>
          </a:xfrm>
        </p:spPr>
        <p:txBody>
          <a:bodyPr>
            <a:normAutofit/>
          </a:bodyPr>
          <a:lstStyle/>
          <a:p>
            <a:r>
              <a:rPr lang="en-US" dirty="0">
                <a:solidFill>
                  <a:srgbClr val="FF0000"/>
                </a:solidFill>
              </a:rPr>
              <a:t>Arterial catheters </a:t>
            </a:r>
            <a:r>
              <a:rPr lang="en-US" dirty="0"/>
              <a:t>allow for continuous blood </a:t>
            </a:r>
            <a:r>
              <a:rPr lang="en-US" dirty="0" smtClean="0"/>
              <a:t>pressure monitoring </a:t>
            </a:r>
            <a:r>
              <a:rPr lang="en-US" dirty="0"/>
              <a:t>and frequent blood sampling, hence </a:t>
            </a:r>
            <a:r>
              <a:rPr lang="en-US" dirty="0" smtClean="0"/>
              <a:t>they are </a:t>
            </a:r>
            <a:r>
              <a:rPr lang="en-US" dirty="0"/>
              <a:t>commonly used in critically ill patients. </a:t>
            </a:r>
            <a:endParaRPr lang="en-US" dirty="0" smtClean="0"/>
          </a:p>
          <a:p>
            <a:endParaRPr lang="en-US" dirty="0" smtClean="0"/>
          </a:p>
          <a:p>
            <a:r>
              <a:rPr lang="en-US" dirty="0" err="1" smtClean="0"/>
              <a:t>However,variability</a:t>
            </a:r>
            <a:r>
              <a:rPr lang="en-US" dirty="0" smtClean="0"/>
              <a:t> </a:t>
            </a:r>
            <a:r>
              <a:rPr lang="en-US" dirty="0"/>
              <a:t>in use exists across ICUs </a:t>
            </a:r>
            <a:r>
              <a:rPr lang="en-US" dirty="0" smtClean="0"/>
              <a:t>.Potential</a:t>
            </a:r>
            <a:r>
              <a:rPr lang="en-US" dirty="0"/>
              <a:t> </a:t>
            </a:r>
            <a:r>
              <a:rPr lang="en-US" dirty="0" smtClean="0"/>
              <a:t>benefits </a:t>
            </a:r>
            <a:r>
              <a:rPr lang="en-US" dirty="0"/>
              <a:t>include continuous and more accurate </a:t>
            </a:r>
            <a:r>
              <a:rPr lang="en-US" dirty="0" smtClean="0"/>
              <a:t>blood pressure </a:t>
            </a:r>
            <a:r>
              <a:rPr lang="en-US" dirty="0"/>
              <a:t>monitoring, ready access to arterial blood </a:t>
            </a:r>
            <a:r>
              <a:rPr lang="en-US" dirty="0" smtClean="0"/>
              <a:t>for analyses </a:t>
            </a:r>
            <a:r>
              <a:rPr lang="en-US" dirty="0"/>
              <a:t>(e.g., blood gases, lactate), and patient </a:t>
            </a:r>
            <a:r>
              <a:rPr lang="en-US" dirty="0" smtClean="0"/>
              <a:t>comfort; potential </a:t>
            </a:r>
            <a:r>
              <a:rPr lang="en-US" dirty="0"/>
              <a:t>downsides include risk (e.g., </a:t>
            </a:r>
            <a:r>
              <a:rPr lang="en-US" dirty="0" smtClean="0"/>
              <a:t>infection, thrombosis</a:t>
            </a:r>
            <a:r>
              <a:rPr lang="en-US" dirty="0"/>
              <a:t>), costs, and clinician time</a:t>
            </a:r>
            <a:r>
              <a:rPr lang="en-US" dirty="0" smtClean="0"/>
              <a:t>.</a:t>
            </a:r>
          </a:p>
          <a:p>
            <a:endParaRPr lang="en-US" dirty="0" smtClean="0"/>
          </a:p>
          <a:p>
            <a:r>
              <a:rPr lang="en-US" dirty="0" smtClean="0"/>
              <a:t> </a:t>
            </a:r>
            <a:r>
              <a:rPr lang="en-US" dirty="0"/>
              <a:t>The </a:t>
            </a:r>
            <a:r>
              <a:rPr lang="en-US" dirty="0">
                <a:solidFill>
                  <a:srgbClr val="FF0000"/>
                </a:solidFill>
              </a:rPr>
              <a:t>2021 </a:t>
            </a:r>
            <a:r>
              <a:rPr lang="en-US" dirty="0" smtClean="0">
                <a:solidFill>
                  <a:srgbClr val="FF0000"/>
                </a:solidFill>
              </a:rPr>
              <a:t>SSC guidelines </a:t>
            </a:r>
            <a:r>
              <a:rPr lang="en-US" dirty="0" smtClean="0">
                <a:solidFill>
                  <a:srgbClr val="FFC000"/>
                </a:solidFill>
              </a:rPr>
              <a:t>suggested</a:t>
            </a:r>
            <a:r>
              <a:rPr lang="en-US" dirty="0" smtClean="0">
                <a:solidFill>
                  <a:srgbClr val="FF0000"/>
                </a:solidFill>
              </a:rPr>
              <a:t> </a:t>
            </a:r>
            <a:r>
              <a:rPr lang="en-US" dirty="0"/>
              <a:t>invasive blood </a:t>
            </a:r>
            <a:r>
              <a:rPr lang="en-US" dirty="0" smtClean="0"/>
              <a:t>pressure monitoring </a:t>
            </a:r>
            <a:r>
              <a:rPr lang="en-US" dirty="0"/>
              <a:t>as soon as practical and if resources </a:t>
            </a:r>
            <a:r>
              <a:rPr lang="en-US" dirty="0" smtClean="0"/>
              <a:t>are available </a:t>
            </a:r>
            <a:r>
              <a:rPr lang="en-US" dirty="0"/>
              <a:t>based on the discordance of invasive and </a:t>
            </a:r>
            <a:r>
              <a:rPr lang="en-US" dirty="0" smtClean="0"/>
              <a:t>noninvasive measurements</a:t>
            </a:r>
            <a:endParaRPr lang="en-US" dirty="0"/>
          </a:p>
        </p:txBody>
      </p:sp>
    </p:spTree>
    <p:extLst>
      <p:ext uri="{BB962C8B-B14F-4D97-AF65-F5344CB8AC3E}">
        <p14:creationId xmlns:p14="http://schemas.microsoft.com/office/powerpoint/2010/main" val="42514839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94729"/>
          </a:xfrm>
        </p:spPr>
        <p:txBody>
          <a:bodyPr>
            <a:normAutofit fontScale="90000"/>
          </a:bodyPr>
          <a:lstStyle/>
          <a:p>
            <a:r>
              <a:rPr lang="en-US" sz="3600" b="1" dirty="0">
                <a:solidFill>
                  <a:srgbClr val="FF0000"/>
                </a:solidFill>
              </a:rPr>
              <a:t>IV vasopressors</a:t>
            </a:r>
          </a:p>
        </p:txBody>
      </p:sp>
      <p:sp>
        <p:nvSpPr>
          <p:cNvPr id="3" name="Content Placeholder 2"/>
          <p:cNvSpPr>
            <a:spLocks noGrp="1"/>
          </p:cNvSpPr>
          <p:nvPr>
            <p:ph idx="1"/>
          </p:nvPr>
        </p:nvSpPr>
        <p:spPr>
          <a:xfrm>
            <a:off x="838200" y="656823"/>
            <a:ext cx="10515600" cy="6201177"/>
          </a:xfrm>
        </p:spPr>
        <p:txBody>
          <a:bodyPr>
            <a:normAutofit/>
          </a:bodyPr>
          <a:lstStyle/>
          <a:p>
            <a:endParaRPr lang="en-US" dirty="0" smtClean="0"/>
          </a:p>
          <a:p>
            <a:r>
              <a:rPr lang="en-US" dirty="0" smtClean="0"/>
              <a:t>Consistent </a:t>
            </a:r>
            <a:r>
              <a:rPr lang="en-US" dirty="0"/>
              <a:t>with the 2021 SSC guidelines, the </a:t>
            </a:r>
            <a:r>
              <a:rPr lang="en-US" dirty="0" smtClean="0"/>
              <a:t>panel identified </a:t>
            </a:r>
            <a:r>
              <a:rPr lang="en-US" dirty="0" smtClean="0">
                <a:solidFill>
                  <a:srgbClr val="FF0000"/>
                </a:solidFill>
              </a:rPr>
              <a:t>norepinephrine</a:t>
            </a:r>
            <a:r>
              <a:rPr lang="en-US" dirty="0" smtClean="0"/>
              <a:t> </a:t>
            </a:r>
            <a:r>
              <a:rPr lang="en-US" dirty="0"/>
              <a:t>as the </a:t>
            </a:r>
            <a:r>
              <a:rPr lang="en-US" dirty="0">
                <a:solidFill>
                  <a:srgbClr val="FF0000"/>
                </a:solidFill>
              </a:rPr>
              <a:t>first-line </a:t>
            </a:r>
            <a:r>
              <a:rPr lang="en-US" dirty="0" smtClean="0">
                <a:solidFill>
                  <a:srgbClr val="FF0000"/>
                </a:solidFill>
              </a:rPr>
              <a:t>vasopressor </a:t>
            </a:r>
            <a:r>
              <a:rPr lang="en-US" dirty="0" smtClean="0"/>
              <a:t>for </a:t>
            </a:r>
            <a:r>
              <a:rPr lang="en-US" dirty="0"/>
              <a:t>treatment of septic shock</a:t>
            </a:r>
            <a:r>
              <a:rPr lang="en-US" dirty="0" smtClean="0"/>
              <a:t>.</a:t>
            </a:r>
          </a:p>
          <a:p>
            <a:pPr marL="0" indent="0">
              <a:buNone/>
            </a:pPr>
            <a:endParaRPr lang="en-US" dirty="0"/>
          </a:p>
          <a:p>
            <a:r>
              <a:rPr lang="en-US" dirty="0" smtClean="0"/>
              <a:t>comparisons </a:t>
            </a:r>
            <a:r>
              <a:rPr lang="en-US" dirty="0"/>
              <a:t>of </a:t>
            </a:r>
            <a:r>
              <a:rPr lang="en-US" dirty="0">
                <a:solidFill>
                  <a:srgbClr val="FF0000"/>
                </a:solidFill>
              </a:rPr>
              <a:t>norepinephrine</a:t>
            </a:r>
            <a:r>
              <a:rPr lang="en-US" dirty="0"/>
              <a:t> (a catecholamine) </a:t>
            </a:r>
            <a:r>
              <a:rPr lang="en-US" dirty="0" smtClean="0"/>
              <a:t>to </a:t>
            </a:r>
            <a:r>
              <a:rPr lang="en-US" dirty="0" smtClean="0">
                <a:solidFill>
                  <a:srgbClr val="FF0000"/>
                </a:solidFill>
              </a:rPr>
              <a:t>vasopressin </a:t>
            </a:r>
            <a:r>
              <a:rPr lang="en-US" dirty="0"/>
              <a:t>(which directly induces </a:t>
            </a:r>
            <a:r>
              <a:rPr lang="en-US" dirty="0" smtClean="0"/>
              <a:t>vasoconstriction via V1a receptors</a:t>
            </a:r>
            <a:r>
              <a:rPr lang="en-US" dirty="0"/>
              <a:t>, stimulates V1b receptors in the </a:t>
            </a:r>
            <a:r>
              <a:rPr lang="en-US" dirty="0" smtClean="0"/>
              <a:t>anterior pituitary </a:t>
            </a:r>
            <a:r>
              <a:rPr lang="en-US" dirty="0"/>
              <a:t>leading to adrenocorticotropic </a:t>
            </a:r>
            <a:r>
              <a:rPr lang="en-US" dirty="0" smtClean="0"/>
              <a:t>hormone secretion </a:t>
            </a:r>
            <a:r>
              <a:rPr lang="en-US" dirty="0"/>
              <a:t>and subsequent cortisol </a:t>
            </a:r>
            <a:r>
              <a:rPr lang="en-US" dirty="0" smtClean="0"/>
              <a:t>production</a:t>
            </a:r>
            <a:r>
              <a:rPr lang="en-US" dirty="0"/>
              <a:t> </a:t>
            </a:r>
            <a:r>
              <a:rPr lang="en-US" dirty="0" smtClean="0"/>
              <a:t>and </a:t>
            </a:r>
            <a:r>
              <a:rPr lang="en-US" dirty="0"/>
              <a:t>attenuates endothelial-driven vasodilation </a:t>
            </a:r>
            <a:r>
              <a:rPr lang="en-US" dirty="0" smtClean="0"/>
              <a:t>through </a:t>
            </a:r>
            <a:r>
              <a:rPr lang="en-US" dirty="0" err="1" smtClean="0"/>
              <a:t>purinergic</a:t>
            </a:r>
            <a:r>
              <a:rPr lang="en-US" dirty="0" smtClean="0"/>
              <a:t> </a:t>
            </a:r>
            <a:r>
              <a:rPr lang="en-US" dirty="0"/>
              <a:t>and oxytocin receptors </a:t>
            </a:r>
            <a:r>
              <a:rPr lang="en-US" dirty="0" smtClean="0"/>
              <a:t>and angiotensin II </a:t>
            </a:r>
            <a:r>
              <a:rPr lang="en-US" dirty="0"/>
              <a:t>(which induces vasoconstriction via </a:t>
            </a:r>
            <a:r>
              <a:rPr lang="en-US" dirty="0" smtClean="0"/>
              <a:t>angiotensin II </a:t>
            </a:r>
            <a:r>
              <a:rPr lang="en-US" dirty="0"/>
              <a:t>type 1 receptors, stimulates aldosterone release, </a:t>
            </a:r>
            <a:r>
              <a:rPr lang="en-US" dirty="0" smtClean="0"/>
              <a:t>and enhances </a:t>
            </a:r>
            <a:r>
              <a:rPr lang="en-US" dirty="0"/>
              <a:t>myocardial contractility) were re-evaluated.</a:t>
            </a:r>
          </a:p>
        </p:txBody>
      </p:sp>
    </p:spTree>
    <p:extLst>
      <p:ext uri="{BB962C8B-B14F-4D97-AF65-F5344CB8AC3E}">
        <p14:creationId xmlns:p14="http://schemas.microsoft.com/office/powerpoint/2010/main" val="32408258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76518"/>
            <a:ext cx="10515600" cy="5700445"/>
          </a:xfrm>
        </p:spPr>
        <p:txBody>
          <a:bodyPr>
            <a:normAutofit/>
          </a:bodyPr>
          <a:lstStyle/>
          <a:p>
            <a:r>
              <a:rPr lang="en-US" dirty="0"/>
              <a:t>The panel identified </a:t>
            </a:r>
            <a:r>
              <a:rPr lang="en-US" dirty="0">
                <a:solidFill>
                  <a:srgbClr val="FF0000"/>
                </a:solidFill>
              </a:rPr>
              <a:t>2 RCTs </a:t>
            </a:r>
            <a:r>
              <a:rPr lang="en-US" dirty="0"/>
              <a:t>of 658 total patients </a:t>
            </a:r>
            <a:r>
              <a:rPr lang="en-US" dirty="0" smtClean="0"/>
              <a:t>randomized to </a:t>
            </a:r>
            <a:r>
              <a:rPr lang="en-US" dirty="0">
                <a:solidFill>
                  <a:srgbClr val="FF0000"/>
                </a:solidFill>
              </a:rPr>
              <a:t>vasopressin vs</a:t>
            </a:r>
            <a:r>
              <a:rPr lang="en-US" dirty="0" smtClean="0">
                <a:solidFill>
                  <a:srgbClr val="FF0000"/>
                </a:solidFill>
              </a:rPr>
              <a:t>.</a:t>
            </a:r>
            <a:endParaRPr lang="en-US" dirty="0" smtClean="0">
              <a:solidFill>
                <a:srgbClr val="FF0000"/>
              </a:solidFill>
            </a:endParaRPr>
          </a:p>
          <a:p>
            <a:r>
              <a:rPr lang="en-US" dirty="0" smtClean="0">
                <a:solidFill>
                  <a:srgbClr val="FF0000"/>
                </a:solidFill>
              </a:rPr>
              <a:t> </a:t>
            </a:r>
            <a:r>
              <a:rPr lang="en-US" dirty="0">
                <a:solidFill>
                  <a:srgbClr val="FF0000"/>
                </a:solidFill>
              </a:rPr>
              <a:t>norepinephrine as </a:t>
            </a:r>
            <a:r>
              <a:rPr lang="en-US" dirty="0" smtClean="0">
                <a:solidFill>
                  <a:srgbClr val="FF0000"/>
                </a:solidFill>
              </a:rPr>
              <a:t>first-line vasopressor.</a:t>
            </a:r>
          </a:p>
          <a:p>
            <a:endParaRPr lang="en-US" dirty="0" smtClean="0"/>
          </a:p>
          <a:p>
            <a:r>
              <a:rPr lang="en-US" dirty="0" smtClean="0"/>
              <a:t> </a:t>
            </a:r>
            <a:r>
              <a:rPr lang="en-US" dirty="0"/>
              <a:t>Meta-analysis found there </a:t>
            </a:r>
            <a:r>
              <a:rPr lang="en-US" dirty="0" smtClean="0"/>
              <a:t>was possibly </a:t>
            </a:r>
            <a:r>
              <a:rPr lang="en-US" dirty="0"/>
              <a:t>no difference in mortality (RR 1.07; 95% </a:t>
            </a:r>
            <a:r>
              <a:rPr lang="en-US" dirty="0" smtClean="0"/>
              <a:t>CI, 0.90–1.28</a:t>
            </a:r>
            <a:r>
              <a:rPr lang="en-US" dirty="0"/>
              <a:t>, low certainty evidence), </a:t>
            </a:r>
            <a:r>
              <a:rPr lang="en-US" dirty="0">
                <a:solidFill>
                  <a:srgbClr val="FF0000"/>
                </a:solidFill>
              </a:rPr>
              <a:t>but probably less </a:t>
            </a:r>
            <a:r>
              <a:rPr lang="en-US" dirty="0" smtClean="0">
                <a:solidFill>
                  <a:srgbClr val="FF0000"/>
                </a:solidFill>
              </a:rPr>
              <a:t>use of </a:t>
            </a:r>
            <a:r>
              <a:rPr lang="en-US" dirty="0">
                <a:solidFill>
                  <a:srgbClr val="FF0000"/>
                </a:solidFill>
              </a:rPr>
              <a:t>RRT </a:t>
            </a:r>
            <a:r>
              <a:rPr lang="en-US" dirty="0"/>
              <a:t>(RR 0.70, CI 0.53–0.92, moderate certainty evidence</a:t>
            </a:r>
            <a:r>
              <a:rPr lang="en-US" dirty="0" smtClean="0"/>
              <a:t>)  </a:t>
            </a:r>
            <a:r>
              <a:rPr lang="en-US" dirty="0" smtClean="0"/>
              <a:t>with </a:t>
            </a:r>
            <a:r>
              <a:rPr lang="en-US" dirty="0"/>
              <a:t>vasopressin</a:t>
            </a:r>
            <a:r>
              <a:rPr lang="en-US" dirty="0" smtClean="0"/>
              <a:t>.</a:t>
            </a:r>
          </a:p>
          <a:p>
            <a:endParaRPr lang="en-US" dirty="0" smtClean="0"/>
          </a:p>
          <a:p>
            <a:r>
              <a:rPr lang="en-US" dirty="0" smtClean="0"/>
              <a:t> </a:t>
            </a:r>
            <a:r>
              <a:rPr lang="en-US" dirty="0"/>
              <a:t>Although evidence was of </a:t>
            </a:r>
            <a:r>
              <a:rPr lang="en-US" dirty="0" smtClean="0"/>
              <a:t>low or </a:t>
            </a:r>
            <a:r>
              <a:rPr lang="en-US" dirty="0"/>
              <a:t>very low certainty, vasopressin did not appear to </a:t>
            </a:r>
            <a:r>
              <a:rPr lang="en-US" dirty="0" smtClean="0"/>
              <a:t>result in </a:t>
            </a:r>
            <a:r>
              <a:rPr lang="en-US" dirty="0"/>
              <a:t>differences in life-threatening arrhythmia or </a:t>
            </a:r>
            <a:r>
              <a:rPr lang="en-US" dirty="0" smtClean="0"/>
              <a:t>ischemia (digital</a:t>
            </a:r>
            <a:r>
              <a:rPr lang="en-US" dirty="0"/>
              <a:t>, mesenteric, or myocardial).</a:t>
            </a:r>
          </a:p>
        </p:txBody>
      </p:sp>
    </p:spTree>
    <p:extLst>
      <p:ext uri="{BB962C8B-B14F-4D97-AF65-F5344CB8AC3E}">
        <p14:creationId xmlns:p14="http://schemas.microsoft.com/office/powerpoint/2010/main" val="2275376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57576"/>
            <a:ext cx="10515600" cy="6323527"/>
          </a:xfrm>
        </p:spPr>
        <p:txBody>
          <a:bodyPr/>
          <a:lstStyle/>
          <a:p>
            <a:endParaRPr lang="en-US" dirty="0" smtClean="0"/>
          </a:p>
          <a:p>
            <a:r>
              <a:rPr lang="en-US" dirty="0" smtClean="0"/>
              <a:t>The </a:t>
            </a:r>
            <a:r>
              <a:rPr lang="en-US" dirty="0"/>
              <a:t>panel identified no RCTs comparing </a:t>
            </a:r>
            <a:r>
              <a:rPr lang="en-US" dirty="0" smtClean="0">
                <a:solidFill>
                  <a:srgbClr val="FF0000"/>
                </a:solidFill>
              </a:rPr>
              <a:t>angiotensin II </a:t>
            </a:r>
            <a:r>
              <a:rPr lang="en-US" dirty="0"/>
              <a:t>to norepinephrine as first-line therapy; 2 </a:t>
            </a:r>
            <a:r>
              <a:rPr lang="en-US" dirty="0" smtClean="0"/>
              <a:t>RCTs of </a:t>
            </a:r>
            <a:r>
              <a:rPr lang="en-US" dirty="0"/>
              <a:t>341 total patients already on norepinephrine </a:t>
            </a:r>
            <a:r>
              <a:rPr lang="en-US" dirty="0" smtClean="0"/>
              <a:t>who were </a:t>
            </a:r>
            <a:r>
              <a:rPr lang="en-US" dirty="0"/>
              <a:t>randomized to the addition of angiotensin II </a:t>
            </a:r>
            <a:r>
              <a:rPr lang="en-US" dirty="0" smtClean="0"/>
              <a:t>vs. norepinephrine </a:t>
            </a:r>
            <a:r>
              <a:rPr lang="en-US" dirty="0"/>
              <a:t>alone were considered as indirect </a:t>
            </a:r>
            <a:r>
              <a:rPr lang="en-US" dirty="0" smtClean="0"/>
              <a:t>evidence.</a:t>
            </a:r>
            <a:endParaRPr lang="en-US" dirty="0"/>
          </a:p>
          <a:p>
            <a:endParaRPr lang="en-US" dirty="0" smtClean="0"/>
          </a:p>
          <a:p>
            <a:r>
              <a:rPr lang="en-US" dirty="0" smtClean="0"/>
              <a:t>Meta-analysis </a:t>
            </a:r>
            <a:r>
              <a:rPr lang="en-US" dirty="0"/>
              <a:t>found that the </a:t>
            </a:r>
            <a:r>
              <a:rPr lang="en-US" dirty="0" smtClean="0"/>
              <a:t>addition of </a:t>
            </a:r>
            <a:r>
              <a:rPr lang="en-US" dirty="0"/>
              <a:t>angiotensin II may result in </a:t>
            </a:r>
            <a:r>
              <a:rPr lang="en-US" dirty="0">
                <a:solidFill>
                  <a:srgbClr val="FF0000"/>
                </a:solidFill>
              </a:rPr>
              <a:t>a reduction in </a:t>
            </a:r>
            <a:r>
              <a:rPr lang="en-US" dirty="0" smtClean="0">
                <a:solidFill>
                  <a:srgbClr val="FF0000"/>
                </a:solidFill>
              </a:rPr>
              <a:t>mortality </a:t>
            </a:r>
            <a:r>
              <a:rPr lang="en-US" dirty="0" smtClean="0"/>
              <a:t>(RR 0.85; 95% CI, 0.69–1.06, low certainty evidence) but </a:t>
            </a:r>
            <a:r>
              <a:rPr lang="en-US" dirty="0"/>
              <a:t>with an uncertain effect on ventricular arrhythmias</a:t>
            </a:r>
            <a:r>
              <a:rPr lang="en-US" dirty="0" smtClean="0"/>
              <a:t>,</a:t>
            </a:r>
            <a:r>
              <a:rPr lang="en-US" dirty="0"/>
              <a:t> ischemia (peripheral, intestinal, or myocardial), or </a:t>
            </a:r>
            <a:r>
              <a:rPr lang="en-US" dirty="0" smtClean="0"/>
              <a:t>deep  </a:t>
            </a:r>
            <a:r>
              <a:rPr lang="en-US" dirty="0" smtClean="0"/>
              <a:t>vein </a:t>
            </a:r>
            <a:r>
              <a:rPr lang="en-US" dirty="0"/>
              <a:t>thrombosis (all very low certainty evidence).</a:t>
            </a:r>
          </a:p>
        </p:txBody>
      </p:sp>
    </p:spTree>
    <p:extLst>
      <p:ext uri="{BB962C8B-B14F-4D97-AF65-F5344CB8AC3E}">
        <p14:creationId xmlns:p14="http://schemas.microsoft.com/office/powerpoint/2010/main" val="21529926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31820"/>
            <a:ext cx="10515600" cy="6465194"/>
          </a:xfrm>
        </p:spPr>
        <p:txBody>
          <a:bodyPr>
            <a:normAutofit/>
          </a:bodyPr>
          <a:lstStyle/>
          <a:p>
            <a:endParaRPr lang="en-US" dirty="0" smtClean="0"/>
          </a:p>
          <a:p>
            <a:r>
              <a:rPr lang="en-US" dirty="0" smtClean="0"/>
              <a:t>As the</a:t>
            </a:r>
            <a:r>
              <a:rPr lang="en-US" dirty="0"/>
              <a:t> </a:t>
            </a:r>
            <a:r>
              <a:rPr lang="en-US" dirty="0" smtClean="0"/>
              <a:t>balance </a:t>
            </a:r>
            <a:r>
              <a:rPr lang="en-US" dirty="0"/>
              <a:t>of effects did not favor vasopressin or angiotensin</a:t>
            </a:r>
          </a:p>
          <a:p>
            <a:pPr marL="0" indent="0">
              <a:buNone/>
            </a:pPr>
            <a:r>
              <a:rPr lang="en-US" dirty="0"/>
              <a:t>II over norepinephrine (and the data on angiotensin </a:t>
            </a:r>
            <a:r>
              <a:rPr lang="en-US" dirty="0" smtClean="0"/>
              <a:t>II were </a:t>
            </a:r>
            <a:r>
              <a:rPr lang="en-US" dirty="0"/>
              <a:t>indirect), the panel weighed strongly that </a:t>
            </a:r>
            <a:r>
              <a:rPr lang="en-US" dirty="0" smtClean="0"/>
              <a:t>vasopressin and </a:t>
            </a:r>
            <a:r>
              <a:rPr lang="en-US" dirty="0"/>
              <a:t>angiotensin II tend to be more expensive and </a:t>
            </a:r>
            <a:r>
              <a:rPr lang="en-US" dirty="0" smtClean="0"/>
              <a:t>less available </a:t>
            </a:r>
            <a:r>
              <a:rPr lang="en-US" dirty="0"/>
              <a:t>than norepinephrine, especially in </a:t>
            </a:r>
            <a:r>
              <a:rPr lang="en-US" dirty="0" smtClean="0"/>
              <a:t>low-resource settings .</a:t>
            </a:r>
          </a:p>
          <a:p>
            <a:endParaRPr lang="en-US" dirty="0" smtClean="0"/>
          </a:p>
          <a:p>
            <a:pPr lvl="0">
              <a:buClr>
                <a:srgbClr val="1E5155">
                  <a:lumMod val="40000"/>
                  <a:lumOff val="60000"/>
                </a:srgbClr>
              </a:buClr>
            </a:pPr>
            <a:r>
              <a:rPr lang="en-US" dirty="0" smtClean="0"/>
              <a:t>In </a:t>
            </a:r>
            <a:r>
              <a:rPr lang="en-US" dirty="0"/>
              <a:t>the low-resource settings </a:t>
            </a:r>
            <a:r>
              <a:rPr lang="en-US" dirty="0" smtClean="0"/>
              <a:t>without access </a:t>
            </a:r>
            <a:r>
              <a:rPr lang="en-US" dirty="0"/>
              <a:t>to </a:t>
            </a:r>
            <a:r>
              <a:rPr lang="en-US" dirty="0" smtClean="0"/>
              <a:t>norepinephrine, </a:t>
            </a:r>
            <a:r>
              <a:rPr lang="en-US" dirty="0" smtClean="0">
                <a:solidFill>
                  <a:srgbClr val="FF0000"/>
                </a:solidFill>
              </a:rPr>
              <a:t>epinephrine</a:t>
            </a:r>
            <a:r>
              <a:rPr lang="en-US" dirty="0" smtClean="0"/>
              <a:t> </a:t>
            </a:r>
            <a:r>
              <a:rPr lang="en-US" dirty="0"/>
              <a:t>has been </a:t>
            </a:r>
            <a:r>
              <a:rPr lang="en-US" dirty="0" smtClean="0"/>
              <a:t>recommended as </a:t>
            </a:r>
            <a:r>
              <a:rPr lang="en-US" dirty="0"/>
              <a:t>an acceptable alternative by a Delphi panel </a:t>
            </a:r>
            <a:r>
              <a:rPr lang="en-US" dirty="0" smtClean="0"/>
              <a:t>of experts.</a:t>
            </a:r>
            <a:r>
              <a:rPr lang="en-US" dirty="0">
                <a:solidFill>
                  <a:prstClr val="white"/>
                </a:solidFill>
              </a:rPr>
              <a:t> </a:t>
            </a:r>
            <a:endParaRPr lang="en-US" dirty="0" smtClean="0">
              <a:solidFill>
                <a:prstClr val="white"/>
              </a:solidFill>
            </a:endParaRPr>
          </a:p>
          <a:p>
            <a:pPr lvl="0">
              <a:buClr>
                <a:srgbClr val="1E5155">
                  <a:lumMod val="40000"/>
                  <a:lumOff val="60000"/>
                </a:srgbClr>
              </a:buClr>
            </a:pPr>
            <a:endParaRPr lang="en-US" dirty="0">
              <a:solidFill>
                <a:prstClr val="white"/>
              </a:solidFill>
            </a:endParaRPr>
          </a:p>
          <a:p>
            <a:pPr lvl="0">
              <a:buClr>
                <a:srgbClr val="1E5155">
                  <a:lumMod val="40000"/>
                  <a:lumOff val="60000"/>
                </a:srgbClr>
              </a:buClr>
            </a:pPr>
            <a:r>
              <a:rPr lang="en-US" dirty="0" smtClean="0">
                <a:solidFill>
                  <a:prstClr val="white"/>
                </a:solidFill>
              </a:rPr>
              <a:t>Consistent </a:t>
            </a:r>
            <a:r>
              <a:rPr lang="en-US" dirty="0">
                <a:solidFill>
                  <a:prstClr val="white"/>
                </a:solidFill>
              </a:rPr>
              <a:t>with the 2021 SSC guidelines the panel </a:t>
            </a:r>
            <a:r>
              <a:rPr lang="en-US" dirty="0">
                <a:solidFill>
                  <a:srgbClr val="FFC000"/>
                </a:solidFill>
              </a:rPr>
              <a:t>suggests</a:t>
            </a:r>
            <a:r>
              <a:rPr lang="en-US" dirty="0">
                <a:solidFill>
                  <a:prstClr val="white"/>
                </a:solidFill>
              </a:rPr>
              <a:t> sequentially adding </a:t>
            </a:r>
            <a:r>
              <a:rPr lang="en-US" dirty="0">
                <a:solidFill>
                  <a:srgbClr val="FF0000"/>
                </a:solidFill>
              </a:rPr>
              <a:t>vasopressin</a:t>
            </a:r>
            <a:r>
              <a:rPr lang="en-US" dirty="0">
                <a:solidFill>
                  <a:prstClr val="white"/>
                </a:solidFill>
              </a:rPr>
              <a:t> and then </a:t>
            </a:r>
            <a:r>
              <a:rPr lang="en-US" dirty="0">
                <a:solidFill>
                  <a:srgbClr val="FF0000"/>
                </a:solidFill>
              </a:rPr>
              <a:t>epinephrine</a:t>
            </a:r>
            <a:r>
              <a:rPr lang="en-US" dirty="0">
                <a:solidFill>
                  <a:prstClr val="white"/>
                </a:solidFill>
              </a:rPr>
              <a:t> for patients requiring escalating doses of norepinephrine to maintain mean arterial blood pressure</a:t>
            </a:r>
            <a:r>
              <a:rPr lang="en-US" dirty="0" smtClean="0">
                <a:solidFill>
                  <a:prstClr val="white"/>
                </a:solidFill>
              </a:rPr>
              <a:t>.</a:t>
            </a:r>
            <a:endParaRPr lang="en-US" dirty="0">
              <a:solidFill>
                <a:prstClr val="white"/>
              </a:solidFill>
            </a:endParaRPr>
          </a:p>
          <a:p>
            <a:pPr lvl="0">
              <a:buClr>
                <a:srgbClr val="1E5155">
                  <a:lumMod val="40000"/>
                  <a:lumOff val="60000"/>
                </a:srgbClr>
              </a:buClr>
            </a:pPr>
            <a:endParaRPr lang="en-US" dirty="0" smtClean="0">
              <a:solidFill>
                <a:prstClr val="white"/>
              </a:solidFill>
            </a:endParaRPr>
          </a:p>
          <a:p>
            <a:pPr lvl="0">
              <a:buClr>
                <a:srgbClr val="1E5155">
                  <a:lumMod val="40000"/>
                  <a:lumOff val="60000"/>
                </a:srgbClr>
              </a:buClr>
            </a:pPr>
            <a:r>
              <a:rPr lang="en-US" dirty="0" smtClean="0">
                <a:solidFill>
                  <a:prstClr val="white"/>
                </a:solidFill>
              </a:rPr>
              <a:t>Meta-analysis </a:t>
            </a:r>
            <a:r>
              <a:rPr lang="en-US" dirty="0">
                <a:solidFill>
                  <a:prstClr val="white"/>
                </a:solidFill>
              </a:rPr>
              <a:t>found a probable </a:t>
            </a:r>
            <a:r>
              <a:rPr lang="en-US" dirty="0">
                <a:solidFill>
                  <a:srgbClr val="FF0000"/>
                </a:solidFill>
              </a:rPr>
              <a:t>reduction in mortality </a:t>
            </a:r>
            <a:r>
              <a:rPr lang="en-US" dirty="0">
                <a:solidFill>
                  <a:prstClr val="white"/>
                </a:solidFill>
              </a:rPr>
              <a:t>with adding vasopressin compared with increasing norepinephrine alone (</a:t>
            </a:r>
            <a:r>
              <a:rPr lang="en-US" dirty="0" smtClean="0">
                <a:solidFill>
                  <a:prstClr val="white"/>
                </a:solidFill>
              </a:rPr>
              <a:t>RR  </a:t>
            </a:r>
            <a:r>
              <a:rPr lang="en-US" dirty="0">
                <a:solidFill>
                  <a:prstClr val="white"/>
                </a:solidFill>
              </a:rPr>
              <a:t>0.89; 95% CI, 0.79–1.01, moderate certainty).</a:t>
            </a:r>
          </a:p>
          <a:p>
            <a:endParaRPr lang="en-US" dirty="0"/>
          </a:p>
        </p:txBody>
      </p:sp>
    </p:spTree>
    <p:extLst>
      <p:ext uri="{BB962C8B-B14F-4D97-AF65-F5344CB8AC3E}">
        <p14:creationId xmlns:p14="http://schemas.microsoft.com/office/powerpoint/2010/main" val="11938512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44699"/>
            <a:ext cx="10515600" cy="5932264"/>
          </a:xfrm>
        </p:spPr>
        <p:txBody>
          <a:bodyPr>
            <a:normAutofit/>
          </a:bodyPr>
          <a:lstStyle/>
          <a:p>
            <a:endParaRPr lang="en-US" dirty="0" smtClean="0"/>
          </a:p>
          <a:p>
            <a:endParaRPr lang="en-US" dirty="0"/>
          </a:p>
          <a:p>
            <a:r>
              <a:rPr lang="en-US" dirty="0" smtClean="0"/>
              <a:t>Although </a:t>
            </a:r>
            <a:r>
              <a:rPr lang="en-US" dirty="0" smtClean="0"/>
              <a:t>28-day </a:t>
            </a:r>
            <a:r>
              <a:rPr lang="en-US" dirty="0"/>
              <a:t>mortality did not differ between groups in VASST</a:t>
            </a:r>
          </a:p>
          <a:p>
            <a:pPr marL="0" indent="0">
              <a:buNone/>
            </a:pPr>
            <a:r>
              <a:rPr lang="en-US" dirty="0"/>
              <a:t>(vasopressin 35.4% vs. norepinephrine 39.3%, </a:t>
            </a:r>
            <a:r>
              <a:rPr lang="en-US" i="1" dirty="0"/>
              <a:t>p </a:t>
            </a:r>
            <a:r>
              <a:rPr lang="en-US" dirty="0"/>
              <a:t>= 0.26</a:t>
            </a:r>
            <a:r>
              <a:rPr lang="en-US" dirty="0" smtClean="0"/>
              <a:t>), subgroup </a:t>
            </a:r>
            <a:r>
              <a:rPr lang="en-US" dirty="0"/>
              <a:t>analyses suggested that adding </a:t>
            </a:r>
            <a:r>
              <a:rPr lang="en-US" dirty="0" smtClean="0"/>
              <a:t>vasopressin may </a:t>
            </a:r>
            <a:r>
              <a:rPr lang="en-US" dirty="0"/>
              <a:t>benefit patients in </a:t>
            </a:r>
            <a:r>
              <a:rPr lang="en-US" dirty="0">
                <a:solidFill>
                  <a:srgbClr val="FF0000"/>
                </a:solidFill>
              </a:rPr>
              <a:t>less severe shock (</a:t>
            </a:r>
            <a:r>
              <a:rPr lang="en-US" dirty="0" smtClean="0">
                <a:solidFill>
                  <a:srgbClr val="FF0000"/>
                </a:solidFill>
              </a:rPr>
              <a:t>norepinephrine equivalent </a:t>
            </a:r>
            <a:r>
              <a:rPr lang="en-US" dirty="0">
                <a:solidFill>
                  <a:srgbClr val="FF0000"/>
                </a:solidFill>
              </a:rPr>
              <a:t>dose &lt; 15 </a:t>
            </a:r>
            <a:r>
              <a:rPr lang="en-US" dirty="0" err="1">
                <a:solidFill>
                  <a:srgbClr val="FF0000"/>
                </a:solidFill>
              </a:rPr>
              <a:t>μg</a:t>
            </a:r>
            <a:r>
              <a:rPr lang="en-US" dirty="0">
                <a:solidFill>
                  <a:srgbClr val="FF0000"/>
                </a:solidFill>
              </a:rPr>
              <a:t>/min</a:t>
            </a:r>
            <a:r>
              <a:rPr lang="en-US" dirty="0"/>
              <a:t>; 28-day mortality 26.5% </a:t>
            </a:r>
            <a:r>
              <a:rPr lang="en-US" dirty="0" smtClean="0"/>
              <a:t>vs. 35.7</a:t>
            </a:r>
            <a:r>
              <a:rPr lang="en-US" dirty="0"/>
              <a:t>%, </a:t>
            </a:r>
            <a:r>
              <a:rPr lang="en-US" i="1" dirty="0"/>
              <a:t>p </a:t>
            </a:r>
            <a:r>
              <a:rPr lang="en-US" dirty="0"/>
              <a:t>= 0.05). </a:t>
            </a:r>
            <a:endParaRPr lang="en-US" dirty="0" smtClean="0"/>
          </a:p>
          <a:p>
            <a:pPr marL="0" indent="0">
              <a:buNone/>
            </a:pPr>
            <a:endParaRPr lang="en-US" dirty="0"/>
          </a:p>
          <a:p>
            <a:pPr marL="0" indent="0">
              <a:buNone/>
            </a:pPr>
            <a:r>
              <a:rPr lang="en-US" dirty="0" smtClean="0"/>
              <a:t>Compared </a:t>
            </a:r>
            <a:r>
              <a:rPr lang="en-US" dirty="0"/>
              <a:t>with norepinephrine </a:t>
            </a:r>
            <a:r>
              <a:rPr lang="en-US" dirty="0" err="1" smtClean="0"/>
              <a:t>monotherapy</a:t>
            </a:r>
            <a:r>
              <a:rPr lang="en-US" dirty="0" smtClean="0"/>
              <a:t>, </a:t>
            </a:r>
            <a:r>
              <a:rPr lang="en-US" dirty="0" smtClean="0">
                <a:solidFill>
                  <a:srgbClr val="FF0000"/>
                </a:solidFill>
              </a:rPr>
              <a:t>adjunctive </a:t>
            </a:r>
            <a:r>
              <a:rPr lang="en-US" dirty="0">
                <a:solidFill>
                  <a:srgbClr val="FF0000"/>
                </a:solidFill>
              </a:rPr>
              <a:t>vasopressin </a:t>
            </a:r>
            <a:r>
              <a:rPr lang="en-US" dirty="0"/>
              <a:t>probably results in </a:t>
            </a:r>
            <a:r>
              <a:rPr lang="en-US" dirty="0" smtClean="0"/>
              <a:t>less </a:t>
            </a:r>
            <a:r>
              <a:rPr lang="it-IT" dirty="0" smtClean="0">
                <a:solidFill>
                  <a:srgbClr val="FF0000"/>
                </a:solidFill>
              </a:rPr>
              <a:t>atrial </a:t>
            </a:r>
            <a:r>
              <a:rPr lang="it-IT" dirty="0">
                <a:solidFill>
                  <a:srgbClr val="FF0000"/>
                </a:solidFill>
              </a:rPr>
              <a:t>fibrillation </a:t>
            </a:r>
            <a:r>
              <a:rPr lang="it-IT" dirty="0"/>
              <a:t>(RR 0.66; 95% CI, 0.42–1.05, </a:t>
            </a:r>
            <a:r>
              <a:rPr lang="it-IT" dirty="0" smtClean="0"/>
              <a:t>moderate </a:t>
            </a:r>
            <a:r>
              <a:rPr lang="en-US" dirty="0" smtClean="0"/>
              <a:t>certainty evidence), but possibly more </a:t>
            </a:r>
            <a:r>
              <a:rPr lang="en-US" dirty="0" smtClean="0">
                <a:solidFill>
                  <a:srgbClr val="FF0000"/>
                </a:solidFill>
              </a:rPr>
              <a:t>digital ischemia </a:t>
            </a:r>
            <a:r>
              <a:rPr lang="en-US" dirty="0" smtClean="0"/>
              <a:t>(RR 2.87; 95% CI, 0.84–9.82, low certainty</a:t>
            </a:r>
            <a:r>
              <a:rPr lang="en-US" dirty="0" smtClean="0"/>
              <a:t>).</a:t>
            </a:r>
            <a:endParaRPr lang="en-US" dirty="0" smtClean="0"/>
          </a:p>
          <a:p>
            <a:pPr marL="0" indent="0">
              <a:buNone/>
            </a:pPr>
            <a:endParaRPr lang="en-US" dirty="0"/>
          </a:p>
        </p:txBody>
      </p:sp>
    </p:spTree>
    <p:extLst>
      <p:ext uri="{BB962C8B-B14F-4D97-AF65-F5344CB8AC3E}">
        <p14:creationId xmlns:p14="http://schemas.microsoft.com/office/powerpoint/2010/main" val="10070778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734096"/>
            <a:ext cx="10515600" cy="5442867"/>
          </a:xfrm>
        </p:spPr>
        <p:txBody>
          <a:bodyPr/>
          <a:lstStyle/>
          <a:p>
            <a:r>
              <a:rPr lang="en-US" dirty="0"/>
              <a:t>“</a:t>
            </a:r>
            <a:r>
              <a:rPr lang="en-US" b="1" i="1" dirty="0">
                <a:solidFill>
                  <a:srgbClr val="FF0000"/>
                </a:solidFill>
              </a:rPr>
              <a:t>In our practice</a:t>
            </a:r>
            <a:r>
              <a:rPr lang="en-US" dirty="0"/>
              <a:t>,” 85.1% of panel members add vasopressin</a:t>
            </a:r>
          </a:p>
          <a:p>
            <a:r>
              <a:rPr lang="en-US" dirty="0"/>
              <a:t>in patients with septic shock on escalating </a:t>
            </a:r>
            <a:r>
              <a:rPr lang="en-US" dirty="0" smtClean="0"/>
              <a:t>doses of </a:t>
            </a:r>
            <a:r>
              <a:rPr lang="en-US" dirty="0"/>
              <a:t>norepinephrine. Panelists using </a:t>
            </a:r>
            <a:r>
              <a:rPr lang="en-US" dirty="0">
                <a:solidFill>
                  <a:srgbClr val="FF0000"/>
                </a:solidFill>
              </a:rPr>
              <a:t>vasopressin</a:t>
            </a:r>
            <a:r>
              <a:rPr lang="en-US" dirty="0"/>
              <a:t> </a:t>
            </a:r>
            <a:r>
              <a:rPr lang="en-US" dirty="0" smtClean="0"/>
              <a:t>initiate it </a:t>
            </a:r>
            <a:r>
              <a:rPr lang="en-US" dirty="0"/>
              <a:t>at a median dose of </a:t>
            </a:r>
            <a:r>
              <a:rPr lang="en-US" dirty="0">
                <a:solidFill>
                  <a:srgbClr val="FF0000"/>
                </a:solidFill>
              </a:rPr>
              <a:t>0.3 </a:t>
            </a:r>
            <a:r>
              <a:rPr lang="en-US" dirty="0" err="1">
                <a:solidFill>
                  <a:srgbClr val="FF0000"/>
                </a:solidFill>
              </a:rPr>
              <a:t>μg</a:t>
            </a:r>
            <a:r>
              <a:rPr lang="en-US" dirty="0">
                <a:solidFill>
                  <a:srgbClr val="FF0000"/>
                </a:solidFill>
              </a:rPr>
              <a:t>/kg/min </a:t>
            </a:r>
            <a:r>
              <a:rPr lang="en-US" dirty="0"/>
              <a:t>of </a:t>
            </a:r>
            <a:r>
              <a:rPr lang="en-US" dirty="0" smtClean="0">
                <a:solidFill>
                  <a:srgbClr val="FF0000"/>
                </a:solidFill>
              </a:rPr>
              <a:t>norepinephrine </a:t>
            </a:r>
            <a:r>
              <a:rPr lang="en-US" dirty="0" smtClean="0">
                <a:solidFill>
                  <a:srgbClr val="FF0000"/>
                </a:solidFill>
              </a:rPr>
              <a:t>(0.2–0.5 </a:t>
            </a:r>
            <a:r>
              <a:rPr lang="en-US" dirty="0" err="1">
                <a:solidFill>
                  <a:srgbClr val="FF0000"/>
                </a:solidFill>
              </a:rPr>
              <a:t>μg</a:t>
            </a:r>
            <a:r>
              <a:rPr lang="en-US" dirty="0">
                <a:solidFill>
                  <a:srgbClr val="FF0000"/>
                </a:solidFill>
              </a:rPr>
              <a:t>/kg/min). </a:t>
            </a:r>
            <a:endParaRPr lang="en-US" dirty="0" smtClean="0">
              <a:solidFill>
                <a:srgbClr val="FF0000"/>
              </a:solidFill>
            </a:endParaRPr>
          </a:p>
          <a:p>
            <a:endParaRPr lang="en-US" dirty="0"/>
          </a:p>
          <a:p>
            <a:r>
              <a:rPr lang="en-US" dirty="0" smtClean="0">
                <a:solidFill>
                  <a:srgbClr val="FF0000"/>
                </a:solidFill>
              </a:rPr>
              <a:t>This </a:t>
            </a:r>
            <a:r>
              <a:rPr lang="en-US" dirty="0">
                <a:solidFill>
                  <a:srgbClr val="FF0000"/>
                </a:solidFill>
              </a:rPr>
              <a:t>dosing is similar </a:t>
            </a:r>
            <a:r>
              <a:rPr lang="en-US" dirty="0" smtClean="0">
                <a:solidFill>
                  <a:srgbClr val="FF0000"/>
                </a:solidFill>
              </a:rPr>
              <a:t>to a </a:t>
            </a:r>
            <a:r>
              <a:rPr lang="en-US" dirty="0">
                <a:solidFill>
                  <a:srgbClr val="FF0000"/>
                </a:solidFill>
              </a:rPr>
              <a:t>recent observational study </a:t>
            </a:r>
            <a:r>
              <a:rPr lang="en-US" dirty="0"/>
              <a:t>in which a </a:t>
            </a:r>
            <a:r>
              <a:rPr lang="en-US" dirty="0" smtClean="0"/>
              <a:t>reinforcement machine </a:t>
            </a:r>
            <a:r>
              <a:rPr lang="en-US" dirty="0"/>
              <a:t>learning model suggested initiating </a:t>
            </a:r>
            <a:r>
              <a:rPr lang="en-US" dirty="0" smtClean="0"/>
              <a:t>vasopressin at </a:t>
            </a:r>
            <a:r>
              <a:rPr lang="en-US" dirty="0"/>
              <a:t>a median 0.20 </a:t>
            </a:r>
            <a:r>
              <a:rPr lang="el-GR" dirty="0"/>
              <a:t>μ</a:t>
            </a:r>
            <a:r>
              <a:rPr lang="en-US" dirty="0"/>
              <a:t>g/kg/min (IQR 0.08–0.45 </a:t>
            </a:r>
            <a:r>
              <a:rPr lang="el-GR" dirty="0"/>
              <a:t>μ</a:t>
            </a:r>
            <a:r>
              <a:rPr lang="en-US" dirty="0"/>
              <a:t>g/kg/min</a:t>
            </a:r>
            <a:r>
              <a:rPr lang="en-US" dirty="0" smtClean="0"/>
              <a:t>), </a:t>
            </a:r>
            <a:r>
              <a:rPr lang="en-US" dirty="0" smtClean="0"/>
              <a:t>as </a:t>
            </a:r>
            <a:r>
              <a:rPr lang="en-US" dirty="0"/>
              <a:t>compared with clinician initiation of vasopressin at </a:t>
            </a:r>
            <a:r>
              <a:rPr lang="en-US" dirty="0" smtClean="0"/>
              <a:t>a </a:t>
            </a:r>
            <a:r>
              <a:rPr lang="sv-SE" dirty="0" smtClean="0"/>
              <a:t>median </a:t>
            </a:r>
            <a:r>
              <a:rPr lang="sv-SE" dirty="0"/>
              <a:t>0.37 </a:t>
            </a:r>
            <a:r>
              <a:rPr lang="sv-SE" dirty="0" smtClean="0"/>
              <a:t>     μg/kg/min </a:t>
            </a:r>
            <a:r>
              <a:rPr lang="sv-SE" dirty="0"/>
              <a:t>(IQR 0.17–0.69 μg/kg/min</a:t>
            </a:r>
            <a:r>
              <a:rPr lang="sv-SE" dirty="0" smtClean="0"/>
              <a:t>).</a:t>
            </a:r>
            <a:endParaRPr lang="en-US" dirty="0"/>
          </a:p>
        </p:txBody>
      </p:sp>
    </p:spTree>
    <p:extLst>
      <p:ext uri="{BB962C8B-B14F-4D97-AF65-F5344CB8AC3E}">
        <p14:creationId xmlns:p14="http://schemas.microsoft.com/office/powerpoint/2010/main" val="36040598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28788"/>
            <a:ext cx="10515600" cy="6619741"/>
          </a:xfrm>
        </p:spPr>
        <p:txBody>
          <a:bodyPr>
            <a:normAutofit/>
          </a:bodyPr>
          <a:lstStyle/>
          <a:p>
            <a:r>
              <a:rPr lang="en-US" dirty="0"/>
              <a:t>The panel relied on an indirect estimate from a </a:t>
            </a:r>
            <a:r>
              <a:rPr lang="en-US" dirty="0" smtClean="0"/>
              <a:t>published network </a:t>
            </a:r>
            <a:r>
              <a:rPr lang="en-US" dirty="0"/>
              <a:t>meta-analysis </a:t>
            </a:r>
            <a:r>
              <a:rPr lang="en-US" dirty="0" smtClean="0"/>
              <a:t>(</a:t>
            </a:r>
            <a:r>
              <a:rPr lang="en-US" dirty="0"/>
              <a:t>31 RCTs with </a:t>
            </a:r>
            <a:r>
              <a:rPr lang="en-US" dirty="0" smtClean="0"/>
              <a:t>5928 patients </a:t>
            </a:r>
            <a:r>
              <a:rPr lang="en-US" dirty="0"/>
              <a:t>and 11 comparators) </a:t>
            </a:r>
            <a:r>
              <a:rPr lang="en-US" dirty="0">
                <a:solidFill>
                  <a:srgbClr val="FF0000"/>
                </a:solidFill>
              </a:rPr>
              <a:t>to evaluate the addition </a:t>
            </a:r>
            <a:r>
              <a:rPr lang="en-US" dirty="0" smtClean="0">
                <a:solidFill>
                  <a:srgbClr val="FF0000"/>
                </a:solidFill>
              </a:rPr>
              <a:t>of epinephrine </a:t>
            </a:r>
            <a:r>
              <a:rPr lang="en-US" dirty="0">
                <a:solidFill>
                  <a:srgbClr val="FF0000"/>
                </a:solidFill>
              </a:rPr>
              <a:t>vs</a:t>
            </a:r>
            <a:r>
              <a:rPr lang="en-US" dirty="0" smtClean="0">
                <a:solidFill>
                  <a:srgbClr val="FF0000"/>
                </a:solidFill>
              </a:rPr>
              <a:t>.</a:t>
            </a:r>
          </a:p>
          <a:p>
            <a:pPr marL="0" indent="0">
              <a:buNone/>
            </a:pPr>
            <a:endParaRPr lang="en-US" dirty="0"/>
          </a:p>
          <a:p>
            <a:r>
              <a:rPr lang="en-US" dirty="0" smtClean="0"/>
              <a:t>Results </a:t>
            </a:r>
            <a:r>
              <a:rPr lang="en-US" dirty="0" smtClean="0"/>
              <a:t>found an </a:t>
            </a:r>
            <a:r>
              <a:rPr lang="en-US" dirty="0">
                <a:solidFill>
                  <a:srgbClr val="FF0000"/>
                </a:solidFill>
              </a:rPr>
              <a:t>uncertain effect on mortality </a:t>
            </a:r>
            <a:r>
              <a:rPr lang="en-US" dirty="0"/>
              <a:t>of combined </a:t>
            </a:r>
            <a:r>
              <a:rPr lang="en-US" dirty="0" smtClean="0"/>
              <a:t>epinephrine and </a:t>
            </a:r>
            <a:r>
              <a:rPr lang="en-US" dirty="0"/>
              <a:t>norepinephrine over norepinephrine alone (</a:t>
            </a:r>
            <a:r>
              <a:rPr lang="en-US" dirty="0" smtClean="0"/>
              <a:t>OR 0.65</a:t>
            </a:r>
            <a:r>
              <a:rPr lang="en-US" dirty="0"/>
              <a:t>; 95% CI, 0.19–2.18, very low certainty evidence</a:t>
            </a:r>
            <a:r>
              <a:rPr lang="en-US" dirty="0" smtClean="0"/>
              <a:t>), but </a:t>
            </a:r>
            <a:r>
              <a:rPr lang="en-US" dirty="0"/>
              <a:t>no data were available for the addition of </a:t>
            </a:r>
            <a:r>
              <a:rPr lang="en-US" dirty="0" smtClean="0"/>
              <a:t>epinephrine to </a:t>
            </a:r>
            <a:r>
              <a:rPr lang="en-US" dirty="0"/>
              <a:t>both norepinephrine and vasopressin. </a:t>
            </a:r>
            <a:endParaRPr lang="en-US" dirty="0" smtClean="0"/>
          </a:p>
          <a:p>
            <a:endParaRPr lang="en-US" dirty="0"/>
          </a:p>
          <a:p>
            <a:r>
              <a:rPr lang="en-US" dirty="0" smtClean="0"/>
              <a:t>There was also </a:t>
            </a:r>
            <a:r>
              <a:rPr lang="en-US" dirty="0"/>
              <a:t>an uncertain effect on </a:t>
            </a:r>
            <a:r>
              <a:rPr lang="en-US" dirty="0">
                <a:solidFill>
                  <a:srgbClr val="FF0000"/>
                </a:solidFill>
              </a:rPr>
              <a:t>arrhythmias</a:t>
            </a:r>
            <a:r>
              <a:rPr lang="en-US" dirty="0"/>
              <a:t> (OR 1.68; 95% CI</a:t>
            </a:r>
            <a:r>
              <a:rPr lang="en-US" dirty="0" smtClean="0"/>
              <a:t>,</a:t>
            </a:r>
            <a:r>
              <a:rPr lang="en-US" dirty="0"/>
              <a:t> 0.05–60.10, very low certainty evidence</a:t>
            </a:r>
            <a:r>
              <a:rPr lang="en-US" dirty="0" smtClean="0"/>
              <a:t>).</a:t>
            </a:r>
          </a:p>
          <a:p>
            <a:pPr marL="0" indent="0">
              <a:buNone/>
            </a:pPr>
            <a:endParaRPr lang="en-US" dirty="0"/>
          </a:p>
          <a:p>
            <a:r>
              <a:rPr lang="en-US" dirty="0" smtClean="0"/>
              <a:t> </a:t>
            </a:r>
            <a:r>
              <a:rPr lang="en-US" dirty="0"/>
              <a:t>The panel’s </a:t>
            </a:r>
            <a:r>
              <a:rPr lang="en-US" dirty="0" smtClean="0">
                <a:solidFill>
                  <a:srgbClr val="FFC000"/>
                </a:solidFill>
              </a:rPr>
              <a:t>suggestion</a:t>
            </a:r>
            <a:r>
              <a:rPr lang="en-US" dirty="0" smtClean="0"/>
              <a:t> was </a:t>
            </a:r>
            <a:r>
              <a:rPr lang="en-US" dirty="0"/>
              <a:t>driven by the possible mortality benefits of</a:t>
            </a:r>
          </a:p>
          <a:p>
            <a:pPr marL="0" indent="0">
              <a:buNone/>
            </a:pPr>
            <a:r>
              <a:rPr lang="en-US" dirty="0"/>
              <a:t>adding vasopressin and epinephrine, in order, rather </a:t>
            </a:r>
            <a:r>
              <a:rPr lang="en-US" dirty="0" smtClean="0"/>
              <a:t>than continuing </a:t>
            </a:r>
            <a:r>
              <a:rPr lang="en-US" dirty="0"/>
              <a:t>to escalate norepinephrine.</a:t>
            </a:r>
          </a:p>
        </p:txBody>
      </p:sp>
    </p:spTree>
    <p:extLst>
      <p:ext uri="{BB962C8B-B14F-4D97-AF65-F5344CB8AC3E}">
        <p14:creationId xmlns:p14="http://schemas.microsoft.com/office/powerpoint/2010/main" val="115726667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67425"/>
            <a:ext cx="10515600" cy="6009538"/>
          </a:xfrm>
        </p:spPr>
        <p:txBody>
          <a:bodyPr/>
          <a:lstStyle/>
          <a:p>
            <a:endParaRPr lang="en-US" dirty="0" smtClean="0"/>
          </a:p>
          <a:p>
            <a:r>
              <a:rPr lang="en-US" dirty="0" smtClean="0"/>
              <a:t>Given </a:t>
            </a:r>
            <a:r>
              <a:rPr lang="en-US" dirty="0"/>
              <a:t>the </a:t>
            </a:r>
            <a:r>
              <a:rPr lang="en-US" dirty="0" smtClean="0"/>
              <a:t>widespread availability </a:t>
            </a:r>
            <a:r>
              <a:rPr lang="en-US" dirty="0"/>
              <a:t>and safety profile of </a:t>
            </a:r>
            <a:r>
              <a:rPr lang="en-US" dirty="0">
                <a:solidFill>
                  <a:srgbClr val="FF0000"/>
                </a:solidFill>
              </a:rPr>
              <a:t>epinephrine</a:t>
            </a:r>
            <a:r>
              <a:rPr lang="en-US" dirty="0"/>
              <a:t>, </a:t>
            </a:r>
            <a:r>
              <a:rPr lang="en-US" dirty="0" smtClean="0"/>
              <a:t>however, we </a:t>
            </a:r>
            <a:r>
              <a:rPr lang="en-US" dirty="0"/>
              <a:t>suggested adding epinephrine to </a:t>
            </a:r>
            <a:r>
              <a:rPr lang="en-US" dirty="0" smtClean="0"/>
              <a:t>norepinephrine alone </a:t>
            </a:r>
            <a:r>
              <a:rPr lang="en-US" dirty="0"/>
              <a:t>in settings where vasopressin is not available</a:t>
            </a:r>
            <a:r>
              <a:rPr lang="en-US" dirty="0" smtClean="0"/>
              <a:t>.“</a:t>
            </a:r>
          </a:p>
          <a:p>
            <a:pPr marL="0" indent="0">
              <a:buNone/>
            </a:pPr>
            <a:endParaRPr lang="en-US" dirty="0" smtClean="0"/>
          </a:p>
          <a:p>
            <a:r>
              <a:rPr lang="en-US" dirty="0" smtClean="0">
                <a:solidFill>
                  <a:srgbClr val="FF0000"/>
                </a:solidFill>
              </a:rPr>
              <a:t>In </a:t>
            </a:r>
            <a:r>
              <a:rPr lang="en-US" dirty="0">
                <a:solidFill>
                  <a:srgbClr val="FF0000"/>
                </a:solidFill>
              </a:rPr>
              <a:t>our practice</a:t>
            </a:r>
            <a:r>
              <a:rPr lang="en-US" dirty="0"/>
              <a:t>,” 55.2% of panel members add </a:t>
            </a:r>
            <a:r>
              <a:rPr lang="en-US" dirty="0" smtClean="0"/>
              <a:t>epinephrine in </a:t>
            </a:r>
            <a:r>
              <a:rPr lang="en-US" dirty="0"/>
              <a:t>patients with septic shock on escalating doses </a:t>
            </a:r>
            <a:r>
              <a:rPr lang="en-US" dirty="0" smtClean="0"/>
              <a:t>of norepinephrine.</a:t>
            </a:r>
          </a:p>
          <a:p>
            <a:endParaRPr lang="en-US" dirty="0"/>
          </a:p>
          <a:p>
            <a:r>
              <a:rPr lang="en-US" dirty="0" smtClean="0"/>
              <a:t> </a:t>
            </a:r>
            <a:r>
              <a:rPr lang="en-US" dirty="0"/>
              <a:t>Panelists using </a:t>
            </a:r>
            <a:r>
              <a:rPr lang="en-US" dirty="0">
                <a:solidFill>
                  <a:srgbClr val="FF0000"/>
                </a:solidFill>
              </a:rPr>
              <a:t>epinephrine</a:t>
            </a:r>
            <a:r>
              <a:rPr lang="en-US" dirty="0"/>
              <a:t> initiate it </a:t>
            </a:r>
            <a:r>
              <a:rPr lang="en-US" dirty="0" smtClean="0"/>
              <a:t>at a </a:t>
            </a:r>
            <a:r>
              <a:rPr lang="en-US" dirty="0"/>
              <a:t>median dose of </a:t>
            </a:r>
            <a:r>
              <a:rPr lang="en-US" dirty="0">
                <a:solidFill>
                  <a:srgbClr val="FF0000"/>
                </a:solidFill>
              </a:rPr>
              <a:t>0.8 </a:t>
            </a:r>
            <a:r>
              <a:rPr lang="en-US" dirty="0" err="1">
                <a:solidFill>
                  <a:srgbClr val="FF0000"/>
                </a:solidFill>
              </a:rPr>
              <a:t>μg</a:t>
            </a:r>
            <a:r>
              <a:rPr lang="en-US" dirty="0">
                <a:solidFill>
                  <a:srgbClr val="FF0000"/>
                </a:solidFill>
              </a:rPr>
              <a:t>/kg/min </a:t>
            </a:r>
            <a:r>
              <a:rPr lang="en-US" dirty="0"/>
              <a:t>of norepinephrine (</a:t>
            </a:r>
            <a:r>
              <a:rPr lang="en-US" dirty="0" smtClean="0"/>
              <a:t>IQR </a:t>
            </a:r>
            <a:r>
              <a:rPr lang="el-GR" dirty="0" smtClean="0"/>
              <a:t>0.5–1.0 </a:t>
            </a:r>
            <a:r>
              <a:rPr lang="el-GR" dirty="0"/>
              <a:t>μ</a:t>
            </a:r>
            <a:r>
              <a:rPr lang="en-US" dirty="0"/>
              <a:t>g/kg/min</a:t>
            </a:r>
            <a:r>
              <a:rPr lang="en-US" dirty="0" smtClean="0"/>
              <a:t>).</a:t>
            </a:r>
          </a:p>
          <a:p>
            <a:endParaRPr lang="en-US" dirty="0"/>
          </a:p>
          <a:p>
            <a:r>
              <a:rPr lang="en-US" dirty="0" smtClean="0"/>
              <a:t> </a:t>
            </a:r>
            <a:r>
              <a:rPr lang="en-US" dirty="0"/>
              <a:t>Despite the potential theoretical benefits of adding a vasopressor with a completely different mechanism of action, a PICO question examining </a:t>
            </a:r>
            <a:r>
              <a:rPr lang="en-US" dirty="0">
                <a:solidFill>
                  <a:srgbClr val="FF0000"/>
                </a:solidFill>
              </a:rPr>
              <a:t>second- or third-line use of angiotensin II was not prioritized</a:t>
            </a:r>
            <a:r>
              <a:rPr lang="en-US" dirty="0"/>
              <a:t>. We did, however, examine trials on the addition of angiotensin II as indirect evidence for the PICO question on </a:t>
            </a:r>
            <a:r>
              <a:rPr lang="en-US" dirty="0" smtClean="0"/>
              <a:t>first-line  </a:t>
            </a:r>
            <a:r>
              <a:rPr lang="en-US" dirty="0"/>
              <a:t>vasopressor selection, as discussed above.</a:t>
            </a:r>
          </a:p>
          <a:p>
            <a:endParaRPr lang="en-US" dirty="0"/>
          </a:p>
        </p:txBody>
      </p:sp>
    </p:spTree>
    <p:extLst>
      <p:ext uri="{BB962C8B-B14F-4D97-AF65-F5344CB8AC3E}">
        <p14:creationId xmlns:p14="http://schemas.microsoft.com/office/powerpoint/2010/main" val="24799038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70456"/>
            <a:ext cx="10515600" cy="6587544"/>
          </a:xfrm>
        </p:spPr>
        <p:txBody>
          <a:bodyPr>
            <a:normAutofit/>
          </a:bodyPr>
          <a:lstStyle/>
          <a:p>
            <a:endParaRPr lang="en-US" dirty="0" smtClean="0"/>
          </a:p>
          <a:p>
            <a:r>
              <a:rPr lang="en-US" dirty="0" smtClean="0"/>
              <a:t>Overall</a:t>
            </a:r>
            <a:r>
              <a:rPr lang="en-US" dirty="0"/>
              <a:t>, given the high mortality of septic shock </a:t>
            </a:r>
            <a:r>
              <a:rPr lang="en-US" dirty="0" smtClean="0"/>
              <a:t>and low </a:t>
            </a:r>
            <a:r>
              <a:rPr lang="en-US" dirty="0"/>
              <a:t>certainty of evidence informing practice, there </a:t>
            </a:r>
            <a:r>
              <a:rPr lang="en-US" dirty="0" smtClean="0"/>
              <a:t>is a </a:t>
            </a:r>
            <a:r>
              <a:rPr lang="en-US" dirty="0"/>
              <a:t>need for further studies to inform vasopressor </a:t>
            </a:r>
            <a:r>
              <a:rPr lang="en-US" dirty="0" smtClean="0"/>
              <a:t>selection and </a:t>
            </a:r>
            <a:r>
              <a:rPr lang="en-US" dirty="0"/>
              <a:t>titration. </a:t>
            </a:r>
            <a:endParaRPr lang="en-US" dirty="0" smtClean="0"/>
          </a:p>
          <a:p>
            <a:endParaRPr lang="en-US" dirty="0"/>
          </a:p>
          <a:p>
            <a:r>
              <a:rPr lang="en-US" dirty="0" smtClean="0"/>
              <a:t>Specifically</a:t>
            </a:r>
            <a:r>
              <a:rPr lang="en-US" dirty="0"/>
              <a:t>, further study is </a:t>
            </a:r>
            <a:r>
              <a:rPr lang="en-US" dirty="0" smtClean="0"/>
              <a:t>needed to </a:t>
            </a:r>
            <a:r>
              <a:rPr lang="en-US" dirty="0"/>
              <a:t>confirm whether adding vasopressin and </a:t>
            </a:r>
            <a:r>
              <a:rPr lang="en-US" dirty="0" smtClean="0"/>
              <a:t>epinephrine improves </a:t>
            </a:r>
            <a:r>
              <a:rPr lang="en-US" dirty="0"/>
              <a:t>outcomes, to address </a:t>
            </a:r>
            <a:r>
              <a:rPr lang="en-US" dirty="0">
                <a:solidFill>
                  <a:srgbClr val="FF0000"/>
                </a:solidFill>
              </a:rPr>
              <a:t>the timing </a:t>
            </a:r>
            <a:r>
              <a:rPr lang="en-US" dirty="0"/>
              <a:t>of </a:t>
            </a:r>
            <a:r>
              <a:rPr lang="en-US" dirty="0" smtClean="0"/>
              <a:t>adjunctive vasopressor </a:t>
            </a:r>
            <a:r>
              <a:rPr lang="en-US" dirty="0"/>
              <a:t>initiation (</a:t>
            </a:r>
            <a:r>
              <a:rPr lang="en-US" dirty="0">
                <a:solidFill>
                  <a:srgbClr val="FF0000"/>
                </a:solidFill>
              </a:rPr>
              <a:t>at what </a:t>
            </a:r>
            <a:r>
              <a:rPr lang="en-US" dirty="0" smtClean="0">
                <a:solidFill>
                  <a:srgbClr val="FF0000"/>
                </a:solidFill>
              </a:rPr>
              <a:t>norepinephrine dose and when </a:t>
            </a:r>
            <a:r>
              <a:rPr lang="en-US" dirty="0">
                <a:solidFill>
                  <a:srgbClr val="FF0000"/>
                </a:solidFill>
              </a:rPr>
              <a:t>in the septic shock course</a:t>
            </a:r>
            <a:r>
              <a:rPr lang="en-US" dirty="0"/>
              <a:t>), to address the </a:t>
            </a:r>
            <a:r>
              <a:rPr lang="en-US" dirty="0" smtClean="0"/>
              <a:t>benefits of </a:t>
            </a:r>
            <a:r>
              <a:rPr lang="en-US" dirty="0"/>
              <a:t>multimodal vasopressor strategies, and to </a:t>
            </a:r>
            <a:r>
              <a:rPr lang="en-US" dirty="0" smtClean="0"/>
              <a:t>identify </a:t>
            </a:r>
            <a:r>
              <a:rPr lang="en-US" dirty="0" err="1" smtClean="0"/>
              <a:t>potentia</a:t>
            </a:r>
            <a:r>
              <a:rPr lang="en-US" dirty="0" smtClean="0"/>
              <a:t>  </a:t>
            </a:r>
            <a:r>
              <a:rPr lang="en-US" dirty="0" smtClean="0"/>
              <a:t>subgroups </a:t>
            </a:r>
            <a:r>
              <a:rPr lang="en-US" dirty="0"/>
              <a:t>underlying heterogeneity of </a:t>
            </a:r>
            <a:r>
              <a:rPr lang="en-US" dirty="0" smtClean="0"/>
              <a:t>treatment effect</a:t>
            </a:r>
            <a:r>
              <a:rPr lang="en-US" dirty="0"/>
              <a:t>. </a:t>
            </a:r>
            <a:r>
              <a:rPr lang="en-US" dirty="0"/>
              <a:t> </a:t>
            </a:r>
            <a:endParaRPr lang="en-US" dirty="0" smtClean="0"/>
          </a:p>
          <a:p>
            <a:pPr marL="0" indent="0">
              <a:buNone/>
            </a:pPr>
            <a:endParaRPr lang="en-US" dirty="0"/>
          </a:p>
          <a:p>
            <a:r>
              <a:rPr lang="en-US" dirty="0" smtClean="0"/>
              <a:t>There </a:t>
            </a:r>
            <a:r>
              <a:rPr lang="en-US" dirty="0"/>
              <a:t>are ongoing clinical trials to </a:t>
            </a:r>
            <a:r>
              <a:rPr lang="en-US" dirty="0" smtClean="0"/>
              <a:t>assess first-line </a:t>
            </a:r>
            <a:r>
              <a:rPr lang="en-US" dirty="0"/>
              <a:t>vasopressor selection </a:t>
            </a:r>
            <a:r>
              <a:rPr lang="en-US" dirty="0" smtClean="0"/>
              <a:t>and initiation of vasopressin.</a:t>
            </a:r>
            <a:endParaRPr lang="en-US" dirty="0"/>
          </a:p>
        </p:txBody>
      </p:sp>
    </p:spTree>
    <p:extLst>
      <p:ext uri="{BB962C8B-B14F-4D97-AF65-F5344CB8AC3E}">
        <p14:creationId xmlns:p14="http://schemas.microsoft.com/office/powerpoint/2010/main" val="42301027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0"/>
            <a:ext cx="10515600" cy="6858000"/>
          </a:xfrm>
        </p:spPr>
        <p:txBody>
          <a:bodyPr>
            <a:normAutofit/>
          </a:bodyPr>
          <a:lstStyle/>
          <a:p>
            <a:endParaRPr lang="en-US" dirty="0" smtClean="0"/>
          </a:p>
          <a:p>
            <a:r>
              <a:rPr lang="en-US" dirty="0" smtClean="0"/>
              <a:t>Although </a:t>
            </a:r>
            <a:r>
              <a:rPr lang="en-US" dirty="0"/>
              <a:t>both norepinephrine and epinephrine </a:t>
            </a:r>
            <a:r>
              <a:rPr lang="en-US" dirty="0" smtClean="0"/>
              <a:t>are </a:t>
            </a:r>
            <a:r>
              <a:rPr lang="en-US" dirty="0" err="1" smtClean="0"/>
              <a:t>catecholamines</a:t>
            </a:r>
            <a:r>
              <a:rPr lang="en-US" dirty="0"/>
              <a:t>, their pharmacological profiles </a:t>
            </a:r>
            <a:r>
              <a:rPr lang="en-US" dirty="0" smtClean="0"/>
              <a:t>and clinical </a:t>
            </a:r>
            <a:r>
              <a:rPr lang="en-US" dirty="0"/>
              <a:t>effects differ </a:t>
            </a:r>
            <a:r>
              <a:rPr lang="en-US" dirty="0" smtClean="0"/>
              <a:t>.</a:t>
            </a:r>
          </a:p>
          <a:p>
            <a:endParaRPr lang="en-US" dirty="0" smtClean="0"/>
          </a:p>
          <a:p>
            <a:r>
              <a:rPr lang="en-US" dirty="0" smtClean="0">
                <a:solidFill>
                  <a:srgbClr val="FF0000"/>
                </a:solidFill>
              </a:rPr>
              <a:t>Norepinephrine</a:t>
            </a:r>
            <a:r>
              <a:rPr lang="en-US" dirty="0" smtClean="0"/>
              <a:t> </a:t>
            </a:r>
            <a:r>
              <a:rPr lang="en-US" dirty="0"/>
              <a:t>acts </a:t>
            </a:r>
            <a:r>
              <a:rPr lang="en-US" dirty="0" smtClean="0"/>
              <a:t>predominantly on </a:t>
            </a:r>
            <a:r>
              <a:rPr lang="en-US" dirty="0">
                <a:solidFill>
                  <a:srgbClr val="FF0000"/>
                </a:solidFill>
              </a:rPr>
              <a:t>alpha-1 receptors</a:t>
            </a:r>
            <a:r>
              <a:rPr lang="en-US" dirty="0"/>
              <a:t>, producing strong </a:t>
            </a:r>
            <a:r>
              <a:rPr lang="en-US" dirty="0" smtClean="0"/>
              <a:t>vasoconstriction. </a:t>
            </a:r>
            <a:endParaRPr lang="en-US" dirty="0"/>
          </a:p>
          <a:p>
            <a:r>
              <a:rPr lang="en-US" dirty="0" smtClean="0"/>
              <a:t>It </a:t>
            </a:r>
            <a:r>
              <a:rPr lang="en-US" dirty="0"/>
              <a:t>has mild beta-1 activity providing </a:t>
            </a:r>
            <a:r>
              <a:rPr lang="en-US" dirty="0" smtClean="0"/>
              <a:t>limited inotropic </a:t>
            </a:r>
            <a:r>
              <a:rPr lang="en-US" dirty="0"/>
              <a:t>support without affecting heart rate or </a:t>
            </a:r>
            <a:r>
              <a:rPr lang="en-US" dirty="0" smtClean="0"/>
              <a:t>myocardial oxygen </a:t>
            </a:r>
            <a:r>
              <a:rPr lang="en-US" dirty="0"/>
              <a:t>demand </a:t>
            </a:r>
            <a:r>
              <a:rPr lang="en-US" dirty="0" smtClean="0"/>
              <a:t>.</a:t>
            </a:r>
          </a:p>
          <a:p>
            <a:r>
              <a:rPr lang="en-US" dirty="0" smtClean="0">
                <a:solidFill>
                  <a:srgbClr val="FF0000"/>
                </a:solidFill>
              </a:rPr>
              <a:t>Epinephrine</a:t>
            </a:r>
            <a:r>
              <a:rPr lang="en-US" dirty="0"/>
              <a:t>, in </a:t>
            </a:r>
            <a:r>
              <a:rPr lang="en-US" dirty="0" smtClean="0"/>
              <a:t>contrast, exerts </a:t>
            </a:r>
            <a:r>
              <a:rPr lang="en-US" dirty="0"/>
              <a:t>potent </a:t>
            </a:r>
            <a:r>
              <a:rPr lang="en-US" dirty="0">
                <a:solidFill>
                  <a:srgbClr val="FF0000"/>
                </a:solidFill>
              </a:rPr>
              <a:t>beta-1, beta-2, and alpha-1 receptor </a:t>
            </a:r>
            <a:r>
              <a:rPr lang="en-US" dirty="0" smtClean="0"/>
              <a:t>stimulation resulting </a:t>
            </a:r>
            <a:r>
              <a:rPr lang="en-US" dirty="0"/>
              <a:t>in combined vasoconstriction and </a:t>
            </a:r>
            <a:r>
              <a:rPr lang="en-US" dirty="0" smtClean="0"/>
              <a:t>robust inotropic </a:t>
            </a:r>
            <a:r>
              <a:rPr lang="en-US" dirty="0"/>
              <a:t>and </a:t>
            </a:r>
            <a:r>
              <a:rPr lang="en-US" dirty="0" err="1"/>
              <a:t>chronotropic</a:t>
            </a:r>
            <a:r>
              <a:rPr lang="en-US" dirty="0"/>
              <a:t> effects</a:t>
            </a:r>
            <a:r>
              <a:rPr lang="en-US" dirty="0" smtClean="0"/>
              <a:t>.</a:t>
            </a:r>
          </a:p>
          <a:p>
            <a:pPr marL="0" indent="0">
              <a:buNone/>
            </a:pPr>
            <a:endParaRPr lang="en-US" dirty="0" smtClean="0"/>
          </a:p>
          <a:p>
            <a:r>
              <a:rPr lang="en-US" dirty="0" smtClean="0"/>
              <a:t> </a:t>
            </a:r>
            <a:r>
              <a:rPr lang="en-US" dirty="0"/>
              <a:t>For this reason, </a:t>
            </a:r>
            <a:r>
              <a:rPr lang="en-US" dirty="0" smtClean="0"/>
              <a:t>epinephrine may </a:t>
            </a:r>
            <a:r>
              <a:rPr lang="en-US" dirty="0"/>
              <a:t>benefit patients with septic shock and </a:t>
            </a:r>
            <a:r>
              <a:rPr lang="en-US" dirty="0" smtClean="0"/>
              <a:t>concomitant </a:t>
            </a:r>
            <a:r>
              <a:rPr lang="en-US" dirty="0" smtClean="0">
                <a:solidFill>
                  <a:srgbClr val="FF0000"/>
                </a:solidFill>
              </a:rPr>
              <a:t>cardiac </a:t>
            </a:r>
            <a:r>
              <a:rPr lang="en-US" dirty="0">
                <a:solidFill>
                  <a:srgbClr val="FF0000"/>
                </a:solidFill>
              </a:rPr>
              <a:t>dysfunction</a:t>
            </a:r>
            <a:r>
              <a:rPr lang="en-US" dirty="0"/>
              <a:t>. </a:t>
            </a:r>
            <a:endParaRPr lang="en-US" dirty="0" smtClean="0"/>
          </a:p>
          <a:p>
            <a:r>
              <a:rPr lang="en-US" dirty="0" smtClean="0"/>
              <a:t>However</a:t>
            </a:r>
            <a:r>
              <a:rPr lang="en-US" dirty="0"/>
              <a:t>, </a:t>
            </a:r>
            <a:r>
              <a:rPr lang="en-US" dirty="0" smtClean="0"/>
              <a:t>epinephrine’s benefits </a:t>
            </a:r>
            <a:r>
              <a:rPr lang="en-US" dirty="0"/>
              <a:t>may be offset by drawbacks including </a:t>
            </a:r>
            <a:r>
              <a:rPr lang="en-US" dirty="0" err="1" smtClean="0"/>
              <a:t>tachyarrhythmias</a:t>
            </a:r>
            <a:r>
              <a:rPr lang="en-US" dirty="0" smtClean="0"/>
              <a:t>, increased </a:t>
            </a:r>
            <a:r>
              <a:rPr lang="en-US" dirty="0"/>
              <a:t>myocardial oxygen </a:t>
            </a:r>
            <a:r>
              <a:rPr lang="en-US" dirty="0" smtClean="0"/>
              <a:t>consumption, and </a:t>
            </a:r>
            <a:r>
              <a:rPr lang="en-US" dirty="0"/>
              <a:t>a rise in serum lactate—complicating lactate use as </a:t>
            </a:r>
            <a:r>
              <a:rPr lang="en-US" dirty="0" smtClean="0"/>
              <a:t>a perfusion biomarker.</a:t>
            </a:r>
            <a:endParaRPr lang="en-US" dirty="0"/>
          </a:p>
        </p:txBody>
      </p:sp>
    </p:spTree>
    <p:extLst>
      <p:ext uri="{BB962C8B-B14F-4D97-AF65-F5344CB8AC3E}">
        <p14:creationId xmlns:p14="http://schemas.microsoft.com/office/powerpoint/2010/main" val="33910912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15155" y="0"/>
            <a:ext cx="10838645" cy="7006107"/>
          </a:xfrm>
        </p:spPr>
        <p:txBody>
          <a:bodyPr>
            <a:normAutofit/>
          </a:bodyPr>
          <a:lstStyle/>
          <a:p>
            <a:endParaRPr lang="en-US" dirty="0" smtClean="0"/>
          </a:p>
          <a:p>
            <a:endParaRPr lang="en-US" dirty="0"/>
          </a:p>
          <a:p>
            <a:endParaRPr lang="en-US" dirty="0" smtClean="0"/>
          </a:p>
          <a:p>
            <a:endParaRPr lang="en-US" dirty="0"/>
          </a:p>
          <a:p>
            <a:endParaRPr lang="en-US" dirty="0" smtClean="0"/>
          </a:p>
          <a:p>
            <a:r>
              <a:rPr lang="en-US" dirty="0" smtClean="0"/>
              <a:t>The one </a:t>
            </a:r>
            <a:r>
              <a:rPr lang="en-US" dirty="0"/>
              <a:t>RCT </a:t>
            </a:r>
            <a:r>
              <a:rPr lang="en-US" dirty="0" smtClean="0"/>
              <a:t>in </a:t>
            </a:r>
            <a:r>
              <a:rPr lang="en-US" dirty="0"/>
              <a:t>which </a:t>
            </a:r>
            <a:r>
              <a:rPr lang="en-US" dirty="0" smtClean="0"/>
              <a:t>adults admitted </a:t>
            </a:r>
            <a:r>
              <a:rPr lang="en-US" dirty="0"/>
              <a:t>to the ICU were randomized in weekly </a:t>
            </a:r>
            <a:r>
              <a:rPr lang="en-US" dirty="0" smtClean="0"/>
              <a:t>blocks to </a:t>
            </a:r>
            <a:r>
              <a:rPr lang="en-US" dirty="0">
                <a:solidFill>
                  <a:srgbClr val="FF0000"/>
                </a:solidFill>
              </a:rPr>
              <a:t>restricted </a:t>
            </a:r>
            <a:r>
              <a:rPr lang="en-US" dirty="0"/>
              <a:t>use or</a:t>
            </a:r>
            <a:r>
              <a:rPr lang="en-US" dirty="0">
                <a:solidFill>
                  <a:srgbClr val="FF0000"/>
                </a:solidFill>
              </a:rPr>
              <a:t> standard </a:t>
            </a:r>
            <a:r>
              <a:rPr lang="en-US" dirty="0"/>
              <a:t>use of arterial catheters.</a:t>
            </a:r>
          </a:p>
          <a:p>
            <a:endParaRPr lang="en-US" dirty="0" smtClean="0"/>
          </a:p>
          <a:p>
            <a:r>
              <a:rPr lang="en-US" dirty="0" smtClean="0"/>
              <a:t>However</a:t>
            </a:r>
            <a:r>
              <a:rPr lang="en-US" dirty="0"/>
              <a:t>, this study was reported only in </a:t>
            </a:r>
            <a:r>
              <a:rPr lang="en-US" dirty="0" smtClean="0"/>
              <a:t>abstract form</a:t>
            </a:r>
            <a:r>
              <a:rPr lang="en-US" dirty="0"/>
              <a:t>, considered a mixed population (not just sepsis</a:t>
            </a:r>
            <a:r>
              <a:rPr lang="en-US" dirty="0" smtClean="0"/>
              <a:t>), and </a:t>
            </a:r>
            <a:r>
              <a:rPr lang="en-US" dirty="0"/>
              <a:t>had minimal separation in monitoring device </a:t>
            </a:r>
            <a:r>
              <a:rPr lang="en-US" dirty="0" smtClean="0"/>
              <a:t>use between </a:t>
            </a:r>
            <a:r>
              <a:rPr lang="en-US" dirty="0"/>
              <a:t>groups; therefore, it was </a:t>
            </a:r>
            <a:r>
              <a:rPr lang="en-US" dirty="0">
                <a:solidFill>
                  <a:srgbClr val="FFC000"/>
                </a:solidFill>
              </a:rPr>
              <a:t>not</a:t>
            </a:r>
            <a:r>
              <a:rPr lang="en-US" dirty="0"/>
              <a:t> considered </a:t>
            </a:r>
            <a:r>
              <a:rPr lang="en-US" dirty="0" smtClean="0"/>
              <a:t>in </a:t>
            </a:r>
            <a:r>
              <a:rPr lang="en-US" dirty="0" smtClean="0">
                <a:solidFill>
                  <a:srgbClr val="FFC000"/>
                </a:solidFill>
              </a:rPr>
              <a:t>recommendation</a:t>
            </a:r>
            <a:r>
              <a:rPr lang="en-US" dirty="0" smtClean="0"/>
              <a:t> </a:t>
            </a:r>
            <a:r>
              <a:rPr lang="en-US" dirty="0"/>
              <a:t>formulation</a:t>
            </a:r>
            <a:r>
              <a:rPr lang="en-US" dirty="0" smtClean="0"/>
              <a:t>.</a:t>
            </a:r>
          </a:p>
          <a:p>
            <a:endParaRPr lang="en-US" dirty="0" smtClean="0"/>
          </a:p>
          <a:p>
            <a:endParaRPr lang="en-US" dirty="0"/>
          </a:p>
        </p:txBody>
      </p:sp>
    </p:spTree>
    <p:extLst>
      <p:ext uri="{BB962C8B-B14F-4D97-AF65-F5344CB8AC3E}">
        <p14:creationId xmlns:p14="http://schemas.microsoft.com/office/powerpoint/2010/main" val="312880549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20486"/>
          </a:xfrm>
        </p:spPr>
        <p:txBody>
          <a:bodyPr>
            <a:normAutofit fontScale="90000"/>
          </a:bodyPr>
          <a:lstStyle/>
          <a:p>
            <a:r>
              <a:rPr lang="en-US" sz="2400" b="1" dirty="0" smtClean="0">
                <a:solidFill>
                  <a:srgbClr val="FF0000"/>
                </a:solidFill>
              </a:rPr>
              <a:t>     Methylene </a:t>
            </a:r>
            <a:r>
              <a:rPr lang="en-US" sz="2400" b="1" dirty="0">
                <a:solidFill>
                  <a:srgbClr val="FF0000"/>
                </a:solidFill>
              </a:rPr>
              <a:t>blue</a:t>
            </a:r>
          </a:p>
        </p:txBody>
      </p:sp>
      <p:sp>
        <p:nvSpPr>
          <p:cNvPr id="3" name="Content Placeholder 2"/>
          <p:cNvSpPr>
            <a:spLocks noGrp="1"/>
          </p:cNvSpPr>
          <p:nvPr>
            <p:ph idx="1"/>
          </p:nvPr>
        </p:nvSpPr>
        <p:spPr>
          <a:xfrm>
            <a:off x="838200" y="785612"/>
            <a:ext cx="10515600" cy="5924280"/>
          </a:xfrm>
        </p:spPr>
        <p:txBody>
          <a:bodyPr>
            <a:normAutofit fontScale="85000" lnSpcReduction="10000"/>
          </a:bodyPr>
          <a:lstStyle/>
          <a:p>
            <a:endParaRPr lang="en-US" dirty="0" smtClean="0"/>
          </a:p>
          <a:p>
            <a:r>
              <a:rPr lang="en-US" dirty="0" smtClean="0"/>
              <a:t>Methylene </a:t>
            </a:r>
            <a:r>
              <a:rPr lang="en-US" dirty="0"/>
              <a:t>blue is a phenothiazine derivative that </a:t>
            </a:r>
            <a:r>
              <a:rPr lang="en-US" dirty="0" smtClean="0"/>
              <a:t>is standardly </a:t>
            </a:r>
            <a:r>
              <a:rPr lang="en-US" dirty="0"/>
              <a:t>used for treatment of </a:t>
            </a:r>
            <a:r>
              <a:rPr lang="en-US" dirty="0" err="1" smtClean="0"/>
              <a:t>methemoglobinemia</a:t>
            </a:r>
            <a:r>
              <a:rPr lang="en-US" dirty="0"/>
              <a:t> </a:t>
            </a:r>
            <a:r>
              <a:rPr lang="en-US" dirty="0" smtClean="0"/>
              <a:t>at </a:t>
            </a:r>
            <a:r>
              <a:rPr lang="en-US" dirty="0"/>
              <a:t>doses of </a:t>
            </a:r>
            <a:r>
              <a:rPr lang="en-US" dirty="0">
                <a:solidFill>
                  <a:srgbClr val="FF0000"/>
                </a:solidFill>
              </a:rPr>
              <a:t>1.0–2.0 mg/kg </a:t>
            </a:r>
            <a:r>
              <a:rPr lang="en-US" dirty="0"/>
              <a:t>over 5–30 min, which can </a:t>
            </a:r>
            <a:r>
              <a:rPr lang="en-US" dirty="0" smtClean="0"/>
              <a:t>be repeated </a:t>
            </a:r>
            <a:r>
              <a:rPr lang="en-US" dirty="0"/>
              <a:t>1 h later if symptoms persist. </a:t>
            </a:r>
            <a:endParaRPr lang="en-US" dirty="0" smtClean="0"/>
          </a:p>
          <a:p>
            <a:pPr marL="0" indent="0">
              <a:buNone/>
            </a:pPr>
            <a:endParaRPr lang="en-US" dirty="0"/>
          </a:p>
          <a:p>
            <a:r>
              <a:rPr lang="en-US" dirty="0" smtClean="0"/>
              <a:t>Methylene blue has </a:t>
            </a:r>
            <a:r>
              <a:rPr lang="en-US" dirty="0"/>
              <a:t>also been used and studied as a rescue therapy in </a:t>
            </a:r>
            <a:r>
              <a:rPr lang="en-US" dirty="0" smtClean="0"/>
              <a:t>septic shock </a:t>
            </a:r>
            <a:r>
              <a:rPr lang="en-US" dirty="0"/>
              <a:t>due its ability to improve vascular tone </a:t>
            </a:r>
            <a:r>
              <a:rPr lang="en-US" dirty="0" smtClean="0"/>
              <a:t>through inhibition </a:t>
            </a:r>
            <a:r>
              <a:rPr lang="en-US" dirty="0"/>
              <a:t>of endothelial and inducible nitric oxide </a:t>
            </a:r>
            <a:r>
              <a:rPr lang="en-US" dirty="0" smtClean="0"/>
              <a:t>synthase </a:t>
            </a:r>
            <a:r>
              <a:rPr lang="en-US" dirty="0" smtClean="0">
                <a:solidFill>
                  <a:srgbClr val="FF0000"/>
                </a:solidFill>
              </a:rPr>
              <a:t>(</a:t>
            </a:r>
            <a:r>
              <a:rPr lang="en-US" dirty="0" err="1" smtClean="0">
                <a:solidFill>
                  <a:srgbClr val="FF0000"/>
                </a:solidFill>
              </a:rPr>
              <a:t>iNOS</a:t>
            </a:r>
            <a:r>
              <a:rPr lang="en-US" dirty="0"/>
              <a:t>) and downstream inhibition of soluble </a:t>
            </a:r>
            <a:r>
              <a:rPr lang="en-US" dirty="0" err="1" smtClean="0">
                <a:solidFill>
                  <a:srgbClr val="FF0000"/>
                </a:solidFill>
              </a:rPr>
              <a:t>guanylate</a:t>
            </a:r>
            <a:r>
              <a:rPr lang="en-US" dirty="0">
                <a:solidFill>
                  <a:srgbClr val="FF0000"/>
                </a:solidFill>
              </a:rPr>
              <a:t> </a:t>
            </a:r>
            <a:r>
              <a:rPr lang="en-US" dirty="0" err="1" smtClean="0">
                <a:solidFill>
                  <a:srgbClr val="FF0000"/>
                </a:solidFill>
              </a:rPr>
              <a:t>cyclase</a:t>
            </a:r>
            <a:r>
              <a:rPr lang="en-US" dirty="0" smtClean="0"/>
              <a:t>.</a:t>
            </a:r>
          </a:p>
          <a:p>
            <a:endParaRPr lang="en-US" dirty="0"/>
          </a:p>
          <a:p>
            <a:r>
              <a:rPr lang="en-US" dirty="0" smtClean="0"/>
              <a:t> </a:t>
            </a:r>
            <a:r>
              <a:rPr lang="en-US" dirty="0"/>
              <a:t>We updated an existing systematic review of six RCTs identifying two additional small RCTs  comparing IV methylene blue to usual care or placebo in patients with septic shock. </a:t>
            </a:r>
          </a:p>
          <a:p>
            <a:endParaRPr lang="en-US" dirty="0"/>
          </a:p>
          <a:p>
            <a:r>
              <a:rPr lang="en-US" dirty="0"/>
              <a:t>Dosing regimens of methylene blue in these RCTs varied (e.g., one-time infusion of 0.5– 2.0 mg/kg; 100 mg every 6 h; 2.0 mg/kg followed by 0.25– 2.0 mg/kg daily or hourly). Although there is very low certainty evidence for its impact upon mortality (RR 0.79; 95% CI, 0.60–1.03, very low certainty), methylene blue likely results in a </a:t>
            </a:r>
            <a:r>
              <a:rPr lang="en-US" dirty="0">
                <a:solidFill>
                  <a:srgbClr val="FF0000"/>
                </a:solidFill>
              </a:rPr>
              <a:t>reduction in duration of vasopressors </a:t>
            </a:r>
            <a:r>
              <a:rPr lang="en-US" dirty="0"/>
              <a:t>(MD − 1 d; 95% CI, − 1.8 to − 0.20, moderate certainty).</a:t>
            </a:r>
          </a:p>
          <a:p>
            <a:endParaRPr lang="en-US" dirty="0"/>
          </a:p>
          <a:p>
            <a:r>
              <a:rPr lang="en-US" dirty="0"/>
              <a:t>Certainty of evidence for other outcomes, such as </a:t>
            </a:r>
            <a:r>
              <a:rPr lang="en-US" dirty="0">
                <a:solidFill>
                  <a:srgbClr val="FF0000"/>
                </a:solidFill>
              </a:rPr>
              <a:t>duration of ventilation </a:t>
            </a:r>
            <a:r>
              <a:rPr lang="en-US" dirty="0"/>
              <a:t>and </a:t>
            </a:r>
            <a:r>
              <a:rPr lang="en-US" dirty="0">
                <a:solidFill>
                  <a:srgbClr val="FF0000"/>
                </a:solidFill>
              </a:rPr>
              <a:t>LOS</a:t>
            </a:r>
            <a:r>
              <a:rPr lang="en-US" dirty="0"/>
              <a:t>, is </a:t>
            </a:r>
            <a:r>
              <a:rPr lang="en-US" dirty="0">
                <a:solidFill>
                  <a:srgbClr val="FF0000"/>
                </a:solidFill>
              </a:rPr>
              <a:t>low</a:t>
            </a:r>
            <a:r>
              <a:rPr lang="en-US" dirty="0"/>
              <a:t>.</a:t>
            </a:r>
          </a:p>
          <a:p>
            <a:endParaRPr lang="en-US" dirty="0"/>
          </a:p>
        </p:txBody>
      </p:sp>
    </p:spTree>
    <p:extLst>
      <p:ext uri="{BB962C8B-B14F-4D97-AF65-F5344CB8AC3E}">
        <p14:creationId xmlns:p14="http://schemas.microsoft.com/office/powerpoint/2010/main" val="216989580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41668"/>
            <a:ext cx="10515600" cy="6035295"/>
          </a:xfrm>
        </p:spPr>
        <p:txBody>
          <a:bodyPr/>
          <a:lstStyle/>
          <a:p>
            <a:endParaRPr lang="en-US" dirty="0" smtClean="0"/>
          </a:p>
          <a:p>
            <a:endParaRPr lang="en-US" dirty="0" smtClean="0"/>
          </a:p>
          <a:p>
            <a:r>
              <a:rPr lang="en-US" dirty="0" smtClean="0"/>
              <a:t>Although </a:t>
            </a:r>
            <a:r>
              <a:rPr lang="en-US" dirty="0"/>
              <a:t>studies </a:t>
            </a:r>
            <a:r>
              <a:rPr lang="en-US" dirty="0" smtClean="0"/>
              <a:t>of other </a:t>
            </a:r>
            <a:r>
              <a:rPr lang="en-US" dirty="0" err="1"/>
              <a:t>iNOS</a:t>
            </a:r>
            <a:r>
              <a:rPr lang="en-US" dirty="0"/>
              <a:t> inhibitors have demonstrated increased </a:t>
            </a:r>
            <a:r>
              <a:rPr lang="en-US" dirty="0" smtClean="0"/>
              <a:t>mortality  the </a:t>
            </a:r>
            <a:r>
              <a:rPr lang="en-US" dirty="0"/>
              <a:t>largest study of methylene blue </a:t>
            </a:r>
            <a:r>
              <a:rPr lang="en-US" dirty="0" smtClean="0"/>
              <a:t>included only </a:t>
            </a:r>
            <a:r>
              <a:rPr lang="en-US" dirty="0"/>
              <a:t>90 patients and had no longer term mortality </a:t>
            </a:r>
            <a:r>
              <a:rPr lang="en-US" dirty="0" smtClean="0"/>
              <a:t>data.</a:t>
            </a:r>
            <a:endParaRPr lang="en-US" dirty="0"/>
          </a:p>
          <a:p>
            <a:endParaRPr lang="en-US" dirty="0" smtClean="0"/>
          </a:p>
          <a:p>
            <a:r>
              <a:rPr lang="en-US" dirty="0" smtClean="0">
                <a:solidFill>
                  <a:srgbClr val="FF0000"/>
                </a:solidFill>
              </a:rPr>
              <a:t>Values </a:t>
            </a:r>
            <a:r>
              <a:rPr lang="en-US" dirty="0">
                <a:solidFill>
                  <a:srgbClr val="FF0000"/>
                </a:solidFill>
              </a:rPr>
              <a:t>and preferences </a:t>
            </a:r>
            <a:r>
              <a:rPr lang="en-US" dirty="0"/>
              <a:t>would play an </a:t>
            </a:r>
            <a:r>
              <a:rPr lang="en-US" dirty="0" smtClean="0"/>
              <a:t>important role </a:t>
            </a:r>
            <a:r>
              <a:rPr lang="en-US" dirty="0"/>
              <a:t>in choosing whether to use IV methylene blue as </a:t>
            </a:r>
            <a:r>
              <a:rPr lang="en-US" dirty="0" smtClean="0"/>
              <a:t>a rescue </a:t>
            </a:r>
            <a:r>
              <a:rPr lang="en-US" dirty="0"/>
              <a:t>therapy in refractory septic shock, given the </a:t>
            </a:r>
            <a:r>
              <a:rPr lang="en-US" dirty="0" smtClean="0"/>
              <a:t>lack of </a:t>
            </a:r>
            <a:r>
              <a:rPr lang="en-US" dirty="0"/>
              <a:t>evidence regarding longer term mortality and </a:t>
            </a:r>
            <a:r>
              <a:rPr lang="en-US" dirty="0" smtClean="0"/>
              <a:t>functional outcomes</a:t>
            </a:r>
            <a:r>
              <a:rPr lang="en-US" dirty="0"/>
              <a:t>, which may be quite poor in this </a:t>
            </a:r>
            <a:r>
              <a:rPr lang="en-US" dirty="0" smtClean="0"/>
              <a:t>very sick </a:t>
            </a:r>
            <a:r>
              <a:rPr lang="en-US" dirty="0"/>
              <a:t>population. </a:t>
            </a:r>
            <a:endParaRPr lang="en-US" dirty="0" smtClean="0"/>
          </a:p>
          <a:p>
            <a:r>
              <a:rPr lang="en-US" dirty="0" smtClean="0"/>
              <a:t>The </a:t>
            </a:r>
            <a:r>
              <a:rPr lang="en-US" dirty="0"/>
              <a:t>role of shared decision-making </a:t>
            </a:r>
            <a:r>
              <a:rPr lang="en-US" dirty="0" smtClean="0"/>
              <a:t>was supported </a:t>
            </a:r>
            <a:r>
              <a:rPr lang="en-US" dirty="0"/>
              <a:t>by the patient panel.</a:t>
            </a:r>
          </a:p>
        </p:txBody>
      </p:sp>
    </p:spTree>
    <p:extLst>
      <p:ext uri="{BB962C8B-B14F-4D97-AF65-F5344CB8AC3E}">
        <p14:creationId xmlns:p14="http://schemas.microsoft.com/office/powerpoint/2010/main" val="147394183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0"/>
            <a:ext cx="10515600" cy="6858000"/>
          </a:xfrm>
        </p:spPr>
        <p:txBody>
          <a:bodyPr>
            <a:normAutofit/>
          </a:bodyPr>
          <a:lstStyle/>
          <a:p>
            <a:endParaRPr lang="en-US" dirty="0" smtClean="0"/>
          </a:p>
          <a:p>
            <a:r>
              <a:rPr lang="en-US" dirty="0" smtClean="0"/>
              <a:t>Methylene </a:t>
            </a:r>
            <a:r>
              <a:rPr lang="en-US" dirty="0"/>
              <a:t>blue may be more acceptable to </a:t>
            </a:r>
            <a:r>
              <a:rPr lang="en-US" dirty="0" smtClean="0"/>
              <a:t>patients with </a:t>
            </a:r>
            <a:r>
              <a:rPr lang="en-US" dirty="0"/>
              <a:t>otherwise potentially </a:t>
            </a:r>
            <a:r>
              <a:rPr lang="en-US" dirty="0">
                <a:solidFill>
                  <a:srgbClr val="FF0000"/>
                </a:solidFill>
              </a:rPr>
              <a:t>survivable illness and </a:t>
            </a:r>
            <a:r>
              <a:rPr lang="en-US" dirty="0" smtClean="0">
                <a:solidFill>
                  <a:srgbClr val="FF0000"/>
                </a:solidFill>
              </a:rPr>
              <a:t>recovery to </a:t>
            </a:r>
            <a:r>
              <a:rPr lang="en-US" dirty="0">
                <a:solidFill>
                  <a:srgbClr val="FF0000"/>
                </a:solidFill>
              </a:rPr>
              <a:t>a patient-acceptable quality of life</a:t>
            </a:r>
            <a:r>
              <a:rPr lang="en-US" dirty="0"/>
              <a:t>; in </a:t>
            </a:r>
            <a:r>
              <a:rPr lang="en-US" dirty="0" smtClean="0"/>
              <a:t>moribund patients </a:t>
            </a:r>
            <a:r>
              <a:rPr lang="en-US" dirty="0"/>
              <a:t>for whom longer term survival or an </a:t>
            </a:r>
            <a:r>
              <a:rPr lang="en-US" dirty="0" smtClean="0"/>
              <a:t>acceptable quality </a:t>
            </a:r>
            <a:r>
              <a:rPr lang="en-US" dirty="0"/>
              <a:t>of life are unlikely, it is less likely to be acceptable.</a:t>
            </a:r>
          </a:p>
          <a:p>
            <a:pPr marL="0" indent="0">
              <a:buNone/>
            </a:pPr>
            <a:endParaRPr lang="en-US" dirty="0" smtClean="0"/>
          </a:p>
          <a:p>
            <a:r>
              <a:rPr lang="en-US" dirty="0" smtClean="0"/>
              <a:t>The </a:t>
            </a:r>
            <a:r>
              <a:rPr lang="en-US" dirty="0"/>
              <a:t>panel, thus, made a </a:t>
            </a:r>
            <a:r>
              <a:rPr lang="en-US" dirty="0">
                <a:solidFill>
                  <a:srgbClr val="FFC000"/>
                </a:solidFill>
              </a:rPr>
              <a:t>conditional recommendation </a:t>
            </a:r>
            <a:r>
              <a:rPr lang="en-US" dirty="0" smtClean="0"/>
              <a:t>for either </a:t>
            </a:r>
            <a:r>
              <a:rPr lang="en-US" dirty="0"/>
              <a:t>using or not using IV methylene blue in </a:t>
            </a:r>
            <a:r>
              <a:rPr lang="en-US" dirty="0" smtClean="0"/>
              <a:t>refractory septic </a:t>
            </a:r>
            <a:r>
              <a:rPr lang="en-US" dirty="0"/>
              <a:t>shock</a:t>
            </a:r>
            <a:r>
              <a:rPr lang="en-US" dirty="0" smtClean="0"/>
              <a:t>.</a:t>
            </a:r>
          </a:p>
          <a:p>
            <a:endParaRPr lang="en-US" dirty="0"/>
          </a:p>
          <a:p>
            <a:r>
              <a:rPr lang="en-US" dirty="0" smtClean="0"/>
              <a:t> </a:t>
            </a:r>
            <a:r>
              <a:rPr lang="en-US" dirty="0"/>
              <a:t>Lastly, the panel noted that in some </a:t>
            </a:r>
            <a:r>
              <a:rPr lang="en-US" dirty="0" err="1" smtClean="0">
                <a:solidFill>
                  <a:srgbClr val="FF0000"/>
                </a:solidFill>
              </a:rPr>
              <a:t>lowresource</a:t>
            </a:r>
            <a:r>
              <a:rPr lang="en-US" dirty="0"/>
              <a:t> </a:t>
            </a:r>
            <a:r>
              <a:rPr lang="en-US" dirty="0" smtClean="0"/>
              <a:t>settings </a:t>
            </a:r>
            <a:r>
              <a:rPr lang="en-US" dirty="0"/>
              <a:t>where other vasopressor </a:t>
            </a:r>
            <a:r>
              <a:rPr lang="en-US" dirty="0" smtClean="0"/>
              <a:t>treatments are </a:t>
            </a:r>
            <a:r>
              <a:rPr lang="en-US" dirty="0"/>
              <a:t>unavailable (e.g., countries without access to vasopressin</a:t>
            </a:r>
            <a:r>
              <a:rPr lang="en-US" dirty="0" smtClean="0"/>
              <a:t>), methylene </a:t>
            </a:r>
            <a:r>
              <a:rPr lang="en-US" dirty="0"/>
              <a:t>blue may represent the only </a:t>
            </a:r>
            <a:r>
              <a:rPr lang="en-US" dirty="0" smtClean="0"/>
              <a:t>viable </a:t>
            </a:r>
            <a:r>
              <a:rPr lang="en-US" dirty="0" smtClean="0">
                <a:solidFill>
                  <a:srgbClr val="FF0000"/>
                </a:solidFill>
              </a:rPr>
              <a:t>second-line</a:t>
            </a:r>
            <a:r>
              <a:rPr lang="en-US" dirty="0" smtClean="0"/>
              <a:t> </a:t>
            </a:r>
            <a:r>
              <a:rPr lang="en-US" dirty="0"/>
              <a:t>treatment option for refractory septic </a:t>
            </a:r>
            <a:r>
              <a:rPr lang="en-US" dirty="0" smtClean="0"/>
              <a:t>shock and </a:t>
            </a:r>
            <a:r>
              <a:rPr lang="en-US" dirty="0"/>
              <a:t>thus may be used as a rescue therapy earlier in resuscitation.</a:t>
            </a:r>
          </a:p>
          <a:p>
            <a:pPr marL="0" indent="0">
              <a:buNone/>
            </a:pPr>
            <a:endParaRPr lang="en-US" dirty="0" smtClean="0"/>
          </a:p>
          <a:p>
            <a:r>
              <a:rPr lang="en-US" dirty="0" smtClean="0"/>
              <a:t>“</a:t>
            </a:r>
            <a:r>
              <a:rPr lang="en-US" dirty="0">
                <a:solidFill>
                  <a:srgbClr val="FF0000"/>
                </a:solidFill>
              </a:rPr>
              <a:t>In our practice</a:t>
            </a:r>
            <a:r>
              <a:rPr lang="en-US" dirty="0"/>
              <a:t>,” 69% of panelists “never” </a:t>
            </a:r>
            <a:r>
              <a:rPr lang="en-US" dirty="0" smtClean="0"/>
              <a:t>or “almost </a:t>
            </a:r>
            <a:r>
              <a:rPr lang="en-US" dirty="0"/>
              <a:t>never” use methylene blue as rescue therapy, 23</a:t>
            </a:r>
            <a:r>
              <a:rPr lang="en-US" dirty="0" smtClean="0"/>
              <a:t>% “</a:t>
            </a:r>
            <a:r>
              <a:rPr lang="en-US" dirty="0"/>
              <a:t>sometimes” use it, 6% “usually” use it, and 1.5% “</a:t>
            </a:r>
            <a:r>
              <a:rPr lang="en-US" dirty="0" smtClean="0"/>
              <a:t>almost always</a:t>
            </a:r>
            <a:r>
              <a:rPr lang="en-US" dirty="0"/>
              <a:t>” use it.</a:t>
            </a:r>
          </a:p>
        </p:txBody>
      </p:sp>
    </p:spTree>
    <p:extLst>
      <p:ext uri="{BB962C8B-B14F-4D97-AF65-F5344CB8AC3E}">
        <p14:creationId xmlns:p14="http://schemas.microsoft.com/office/powerpoint/2010/main" val="285629985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13669"/>
          </a:xfrm>
        </p:spPr>
        <p:txBody>
          <a:bodyPr>
            <a:normAutofit/>
          </a:bodyPr>
          <a:lstStyle/>
          <a:p>
            <a:r>
              <a:rPr lang="en-US" sz="2800" b="1" dirty="0" smtClean="0">
                <a:solidFill>
                  <a:srgbClr val="FF0000"/>
                </a:solidFill>
              </a:rPr>
              <a:t>   Inotropes</a:t>
            </a:r>
            <a:endParaRPr lang="en-US" sz="2800" b="1" dirty="0">
              <a:solidFill>
                <a:srgbClr val="FF0000"/>
              </a:solidFill>
            </a:endParaRPr>
          </a:p>
        </p:txBody>
      </p:sp>
      <p:sp>
        <p:nvSpPr>
          <p:cNvPr id="3" name="Content Placeholder 2"/>
          <p:cNvSpPr>
            <a:spLocks noGrp="1"/>
          </p:cNvSpPr>
          <p:nvPr>
            <p:ph idx="1"/>
          </p:nvPr>
        </p:nvSpPr>
        <p:spPr>
          <a:xfrm>
            <a:off x="838200" y="888642"/>
            <a:ext cx="10515600" cy="5969357"/>
          </a:xfrm>
        </p:spPr>
        <p:txBody>
          <a:bodyPr>
            <a:normAutofit fontScale="85000" lnSpcReduction="10000"/>
          </a:bodyPr>
          <a:lstStyle/>
          <a:p>
            <a:r>
              <a:rPr lang="en-US" dirty="0"/>
              <a:t>Sepsis-induced cardiac dysfunction is common </a:t>
            </a:r>
            <a:r>
              <a:rPr lang="en-US" dirty="0" smtClean="0"/>
              <a:t>among patients </a:t>
            </a:r>
            <a:r>
              <a:rPr lang="en-US" dirty="0"/>
              <a:t>with septic shock and may contribute to </a:t>
            </a:r>
            <a:r>
              <a:rPr lang="en-US" dirty="0" smtClean="0"/>
              <a:t>worsened clinical </a:t>
            </a:r>
            <a:r>
              <a:rPr lang="en-US" dirty="0"/>
              <a:t>outcomes </a:t>
            </a:r>
            <a:r>
              <a:rPr lang="en-US" dirty="0" smtClean="0"/>
              <a:t>. </a:t>
            </a:r>
          </a:p>
          <a:p>
            <a:endParaRPr lang="en-US" dirty="0" smtClean="0"/>
          </a:p>
          <a:p>
            <a:r>
              <a:rPr lang="en-US" dirty="0" smtClean="0">
                <a:solidFill>
                  <a:srgbClr val="FF0000"/>
                </a:solidFill>
              </a:rPr>
              <a:t>Cardiac dysfunction </a:t>
            </a:r>
            <a:r>
              <a:rPr lang="en-US" dirty="0" smtClean="0"/>
              <a:t>should </a:t>
            </a:r>
            <a:r>
              <a:rPr lang="en-US" dirty="0"/>
              <a:t>be suspected following evaluation with </a:t>
            </a:r>
            <a:r>
              <a:rPr lang="en-US" dirty="0" smtClean="0"/>
              <a:t>bedside echocardiography or </a:t>
            </a:r>
            <a:r>
              <a:rPr lang="en-US" dirty="0"/>
              <a:t>cardiac output </a:t>
            </a:r>
            <a:r>
              <a:rPr lang="en-US" dirty="0" smtClean="0"/>
              <a:t>monitoring devices.</a:t>
            </a:r>
          </a:p>
          <a:p>
            <a:endParaRPr lang="en-US" dirty="0"/>
          </a:p>
          <a:p>
            <a:r>
              <a:rPr lang="en-US" dirty="0" smtClean="0"/>
              <a:t> </a:t>
            </a:r>
            <a:r>
              <a:rPr lang="en-US" dirty="0"/>
              <a:t>After adequate fluid resuscitation </a:t>
            </a:r>
            <a:r>
              <a:rPr lang="en-US" dirty="0" smtClean="0"/>
              <a:t>and restoration </a:t>
            </a:r>
            <a:r>
              <a:rPr lang="en-US" dirty="0"/>
              <a:t>of arterial blood pressure, inotropes </a:t>
            </a:r>
            <a:r>
              <a:rPr lang="en-US" dirty="0" smtClean="0"/>
              <a:t>may be </a:t>
            </a:r>
            <a:r>
              <a:rPr lang="en-US" dirty="0"/>
              <a:t>beneficial for patients with cardiac dysfunction </a:t>
            </a:r>
            <a:r>
              <a:rPr lang="en-US" dirty="0" smtClean="0"/>
              <a:t>and persistent </a:t>
            </a:r>
            <a:r>
              <a:rPr lang="en-US" dirty="0" err="1"/>
              <a:t>hypoperfusion</a:t>
            </a:r>
            <a:r>
              <a:rPr lang="en-US" dirty="0" smtClean="0"/>
              <a:t>.</a:t>
            </a:r>
          </a:p>
          <a:p>
            <a:endParaRPr lang="en-US" dirty="0"/>
          </a:p>
          <a:p>
            <a:r>
              <a:rPr lang="en-US" dirty="0" smtClean="0"/>
              <a:t> </a:t>
            </a:r>
            <a:r>
              <a:rPr lang="en-US" dirty="0"/>
              <a:t>In patients with septic shock</a:t>
            </a:r>
            <a:r>
              <a:rPr lang="en-US" dirty="0" smtClean="0"/>
              <a:t>,</a:t>
            </a:r>
            <a:r>
              <a:rPr lang="en-US" dirty="0"/>
              <a:t> </a:t>
            </a:r>
            <a:r>
              <a:rPr lang="en-US" dirty="0" err="1">
                <a:solidFill>
                  <a:srgbClr val="FF0000"/>
                </a:solidFill>
              </a:rPr>
              <a:t>dobutamine</a:t>
            </a:r>
            <a:r>
              <a:rPr lang="en-US" dirty="0"/>
              <a:t> has been shown to increase oxygen </a:t>
            </a:r>
            <a:r>
              <a:rPr lang="en-US" dirty="0" smtClean="0"/>
              <a:t>delivery, improve </a:t>
            </a:r>
            <a:r>
              <a:rPr lang="en-US" dirty="0" err="1"/>
              <a:t>intramucosal</a:t>
            </a:r>
            <a:r>
              <a:rPr lang="en-US" dirty="0"/>
              <a:t> acidosis, reduce lactate </a:t>
            </a:r>
            <a:r>
              <a:rPr lang="en-US" dirty="0" smtClean="0"/>
              <a:t>levels, and </a:t>
            </a:r>
            <a:r>
              <a:rPr lang="en-US" dirty="0"/>
              <a:t>enhance microcirculatory </a:t>
            </a:r>
            <a:r>
              <a:rPr lang="en-US" dirty="0" smtClean="0"/>
              <a:t>recruitment.</a:t>
            </a:r>
          </a:p>
          <a:p>
            <a:endParaRPr lang="en-US" dirty="0"/>
          </a:p>
          <a:p>
            <a:r>
              <a:rPr lang="en-US" dirty="0" smtClean="0"/>
              <a:t> </a:t>
            </a:r>
            <a:r>
              <a:rPr lang="en-US" dirty="0"/>
              <a:t>Although the physiologic rationale for using inotropes in patients with cardiac dysfunction is intuitive, there are potential harms fro excessive vasodilation and tachycardia .</a:t>
            </a:r>
          </a:p>
          <a:p>
            <a:endParaRPr lang="en-US" dirty="0"/>
          </a:p>
          <a:p>
            <a:r>
              <a:rPr lang="en-US" dirty="0"/>
              <a:t>Importantly, no RCTs have directly assessed the balance between these potential benefits and harms in this population.</a:t>
            </a:r>
          </a:p>
          <a:p>
            <a:endParaRPr lang="en-US" dirty="0"/>
          </a:p>
        </p:txBody>
      </p:sp>
    </p:spTree>
    <p:extLst>
      <p:ext uri="{BB962C8B-B14F-4D97-AF65-F5344CB8AC3E}">
        <p14:creationId xmlns:p14="http://schemas.microsoft.com/office/powerpoint/2010/main" val="310187874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03030"/>
            <a:ext cx="10515600" cy="6645499"/>
          </a:xfrm>
        </p:spPr>
        <p:txBody>
          <a:bodyPr>
            <a:normAutofit/>
          </a:bodyPr>
          <a:lstStyle/>
          <a:p>
            <a:endParaRPr lang="en-US" dirty="0" smtClean="0"/>
          </a:p>
          <a:p>
            <a:endParaRPr lang="en-US" dirty="0"/>
          </a:p>
          <a:p>
            <a:r>
              <a:rPr lang="en-US" dirty="0" smtClean="0">
                <a:solidFill>
                  <a:srgbClr val="FF0000"/>
                </a:solidFill>
              </a:rPr>
              <a:t>A </a:t>
            </a:r>
            <a:r>
              <a:rPr lang="en-US" dirty="0">
                <a:solidFill>
                  <a:srgbClr val="FF0000"/>
                </a:solidFill>
              </a:rPr>
              <a:t>network meta-analysis </a:t>
            </a:r>
            <a:r>
              <a:rPr lang="en-US" dirty="0" smtClean="0">
                <a:solidFill>
                  <a:srgbClr val="FF0000"/>
                </a:solidFill>
              </a:rPr>
              <a:t> </a:t>
            </a:r>
            <a:r>
              <a:rPr lang="en-US" dirty="0" smtClean="0"/>
              <a:t>including </a:t>
            </a:r>
            <a:r>
              <a:rPr lang="en-US" dirty="0"/>
              <a:t>33 </a:t>
            </a:r>
            <a:r>
              <a:rPr lang="en-US" dirty="0" smtClean="0"/>
              <a:t>trials with </a:t>
            </a:r>
            <a:r>
              <a:rPr lang="en-US" dirty="0"/>
              <a:t>3470 patients across 16 different comparators </a:t>
            </a:r>
            <a:r>
              <a:rPr lang="en-US" dirty="0" smtClean="0"/>
              <a:t>suggested that</a:t>
            </a:r>
            <a:r>
              <a:rPr lang="en-US" dirty="0"/>
              <a:t>, in an indirect comparison between </a:t>
            </a:r>
            <a:r>
              <a:rPr lang="en-US" dirty="0" smtClean="0"/>
              <a:t>norepinephrine alone </a:t>
            </a:r>
            <a:r>
              <a:rPr lang="en-US" dirty="0"/>
              <a:t>and norepinephrine plus </a:t>
            </a:r>
            <a:r>
              <a:rPr lang="en-US" dirty="0" err="1" smtClean="0"/>
              <a:t>dobutamine</a:t>
            </a:r>
            <a:r>
              <a:rPr lang="en-US" dirty="0" smtClean="0"/>
              <a:t>, </a:t>
            </a:r>
            <a:r>
              <a:rPr lang="en-US" dirty="0" err="1" smtClean="0"/>
              <a:t>dobutamine</a:t>
            </a:r>
            <a:r>
              <a:rPr lang="en-US" dirty="0" smtClean="0"/>
              <a:t> </a:t>
            </a:r>
            <a:r>
              <a:rPr lang="en-US" dirty="0"/>
              <a:t>had an uncertain effect on mortality (</a:t>
            </a:r>
            <a:r>
              <a:rPr lang="en-US" dirty="0" smtClean="0"/>
              <a:t>OR 0.69</a:t>
            </a:r>
            <a:r>
              <a:rPr lang="en-US" dirty="0"/>
              <a:t>; 95% CI, 0.32–1.47, very low-certainty evidence).</a:t>
            </a:r>
          </a:p>
          <a:p>
            <a:endParaRPr lang="en-US" dirty="0" smtClean="0"/>
          </a:p>
          <a:p>
            <a:r>
              <a:rPr lang="en-US" dirty="0" smtClean="0"/>
              <a:t>Considering </a:t>
            </a:r>
            <a:r>
              <a:rPr lang="en-US" dirty="0"/>
              <a:t>the intuitive physiologic effects, </a:t>
            </a:r>
            <a:r>
              <a:rPr lang="en-US" dirty="0" smtClean="0"/>
              <a:t>potential benefits </a:t>
            </a:r>
            <a:r>
              <a:rPr lang="en-US" dirty="0"/>
              <a:t>from the network meta-analysis, </a:t>
            </a:r>
            <a:r>
              <a:rPr lang="en-US" dirty="0" smtClean="0"/>
              <a:t>feasibility, acceptability</a:t>
            </a:r>
            <a:r>
              <a:rPr lang="en-US" dirty="0"/>
              <a:t>, and negligible cost, with probably </a:t>
            </a:r>
            <a:r>
              <a:rPr lang="en-US" dirty="0" smtClean="0"/>
              <a:t>no impact </a:t>
            </a:r>
            <a:r>
              <a:rPr lang="en-US" dirty="0"/>
              <a:t>on equity, the panel issued a </a:t>
            </a:r>
            <a:r>
              <a:rPr lang="en-US" dirty="0">
                <a:solidFill>
                  <a:srgbClr val="FFC000"/>
                </a:solidFill>
              </a:rPr>
              <a:t>conditional </a:t>
            </a:r>
            <a:r>
              <a:rPr lang="en-US" dirty="0" smtClean="0">
                <a:solidFill>
                  <a:srgbClr val="FFC000"/>
                </a:solidFill>
              </a:rPr>
              <a:t>recommendation </a:t>
            </a:r>
            <a:r>
              <a:rPr lang="en-US" dirty="0" smtClean="0"/>
              <a:t>in </a:t>
            </a:r>
            <a:r>
              <a:rPr lang="en-US" dirty="0"/>
              <a:t>favor of using inotropes in </a:t>
            </a:r>
            <a:r>
              <a:rPr lang="en-US" dirty="0" smtClean="0"/>
              <a:t>patients with </a:t>
            </a:r>
            <a:r>
              <a:rPr lang="en-US" dirty="0"/>
              <a:t>septic shock and signs of cardiac </a:t>
            </a:r>
            <a:r>
              <a:rPr lang="en-US" dirty="0" smtClean="0"/>
              <a:t>dysfunction, who </a:t>
            </a:r>
            <a:r>
              <a:rPr lang="en-US" dirty="0"/>
              <a:t>are considered, otherwise, adequately resuscitated.</a:t>
            </a:r>
          </a:p>
          <a:p>
            <a:endParaRPr lang="en-US" dirty="0" smtClean="0"/>
          </a:p>
          <a:p>
            <a:r>
              <a:rPr lang="en-US" dirty="0" smtClean="0"/>
              <a:t>However</a:t>
            </a:r>
            <a:r>
              <a:rPr lang="en-US" dirty="0"/>
              <a:t>, given the potential harms from </a:t>
            </a:r>
            <a:r>
              <a:rPr lang="en-US" dirty="0" smtClean="0"/>
              <a:t>vasodilation and </a:t>
            </a:r>
            <a:r>
              <a:rPr lang="en-US" dirty="0"/>
              <a:t>hypotension, inotropes such as </a:t>
            </a:r>
            <a:r>
              <a:rPr lang="en-US" dirty="0" err="1" smtClean="0"/>
              <a:t>dobutamine</a:t>
            </a:r>
            <a:r>
              <a:rPr lang="en-US" dirty="0"/>
              <a:t> </a:t>
            </a:r>
            <a:r>
              <a:rPr lang="en-US" dirty="0" smtClean="0"/>
              <a:t>should </a:t>
            </a:r>
            <a:r>
              <a:rPr lang="en-US" dirty="0"/>
              <a:t>be used in addition to (</a:t>
            </a:r>
            <a:r>
              <a:rPr lang="en-US" dirty="0">
                <a:solidFill>
                  <a:srgbClr val="FF0000"/>
                </a:solidFill>
              </a:rPr>
              <a:t>not as a replacement </a:t>
            </a:r>
            <a:r>
              <a:rPr lang="en-US" dirty="0" smtClean="0">
                <a:solidFill>
                  <a:srgbClr val="FF0000"/>
                </a:solidFill>
              </a:rPr>
              <a:t>for) vasopressors</a:t>
            </a:r>
            <a:r>
              <a:rPr lang="en-US" dirty="0"/>
              <a:t>.</a:t>
            </a:r>
          </a:p>
        </p:txBody>
      </p:sp>
    </p:spTree>
    <p:extLst>
      <p:ext uri="{BB962C8B-B14F-4D97-AF65-F5344CB8AC3E}">
        <p14:creationId xmlns:p14="http://schemas.microsoft.com/office/powerpoint/2010/main" val="296859805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67425"/>
            <a:ext cx="10515600" cy="6009538"/>
          </a:xfrm>
        </p:spPr>
        <p:txBody>
          <a:bodyPr/>
          <a:lstStyle/>
          <a:p>
            <a:endParaRPr lang="en-US" dirty="0" smtClean="0"/>
          </a:p>
          <a:p>
            <a:endParaRPr lang="en-US" dirty="0"/>
          </a:p>
          <a:p>
            <a:r>
              <a:rPr lang="en-US" dirty="0" smtClean="0"/>
              <a:t>Several </a:t>
            </a:r>
            <a:r>
              <a:rPr lang="en-US" dirty="0"/>
              <a:t>inotropes exist. </a:t>
            </a:r>
            <a:r>
              <a:rPr lang="en-US" dirty="0" err="1">
                <a:solidFill>
                  <a:srgbClr val="FF0000"/>
                </a:solidFill>
              </a:rPr>
              <a:t>Dobutamine</a:t>
            </a:r>
            <a:r>
              <a:rPr lang="en-US" dirty="0">
                <a:solidFill>
                  <a:srgbClr val="FF0000"/>
                </a:solidFill>
              </a:rPr>
              <a:t> and </a:t>
            </a:r>
            <a:r>
              <a:rPr lang="en-US" dirty="0" smtClean="0">
                <a:solidFill>
                  <a:srgbClr val="FF0000"/>
                </a:solidFill>
              </a:rPr>
              <a:t>epinephrine </a:t>
            </a:r>
            <a:r>
              <a:rPr lang="en-US" dirty="0" smtClean="0"/>
              <a:t>are the commonly </a:t>
            </a:r>
            <a:r>
              <a:rPr lang="en-US" dirty="0"/>
              <a:t>used inotropes, yet no </a:t>
            </a:r>
            <a:r>
              <a:rPr lang="en-US" dirty="0" smtClean="0"/>
              <a:t>high-quality evidence </a:t>
            </a:r>
            <a:r>
              <a:rPr lang="en-US" dirty="0"/>
              <a:t>supports the superiority of one over the other.</a:t>
            </a:r>
          </a:p>
          <a:p>
            <a:pPr marL="0" indent="0">
              <a:buNone/>
            </a:pPr>
            <a:endParaRPr lang="en-US" dirty="0" smtClean="0"/>
          </a:p>
          <a:p>
            <a:r>
              <a:rPr lang="en-US" dirty="0" smtClean="0"/>
              <a:t>A </a:t>
            </a:r>
            <a:r>
              <a:rPr lang="en-US" dirty="0"/>
              <a:t>single randomized, double-blind trial involving </a:t>
            </a:r>
            <a:r>
              <a:rPr lang="en-US" dirty="0" smtClean="0"/>
              <a:t>330 patients </a:t>
            </a:r>
            <a:r>
              <a:rPr lang="en-US" dirty="0"/>
              <a:t>across 19F ICUs compared epinephrine vs.</a:t>
            </a:r>
          </a:p>
          <a:p>
            <a:endParaRPr lang="en-US" dirty="0" smtClean="0"/>
          </a:p>
          <a:p>
            <a:r>
              <a:rPr lang="en-US" dirty="0" smtClean="0"/>
              <a:t>norepinephrine </a:t>
            </a:r>
            <a:r>
              <a:rPr lang="en-US" dirty="0"/>
              <a:t>plus </a:t>
            </a:r>
            <a:r>
              <a:rPr lang="en-US" dirty="0" err="1"/>
              <a:t>dobutamine</a:t>
            </a:r>
            <a:r>
              <a:rPr lang="en-US" dirty="0"/>
              <a:t> and found no </a:t>
            </a:r>
            <a:r>
              <a:rPr lang="en-US" dirty="0" smtClean="0"/>
              <a:t>difference in </a:t>
            </a:r>
            <a:r>
              <a:rPr lang="en-US" dirty="0"/>
              <a:t>90-day mortality (RR 0.96; 95% CI, </a:t>
            </a:r>
            <a:r>
              <a:rPr lang="en-US" dirty="0" smtClean="0"/>
              <a:t>0.78–1.19, low </a:t>
            </a:r>
            <a:r>
              <a:rPr lang="en-US" dirty="0"/>
              <a:t>certainty evidence), ICU LOS, or </a:t>
            </a:r>
            <a:r>
              <a:rPr lang="en-US" dirty="0" smtClean="0"/>
              <a:t>vasopressor-free days.</a:t>
            </a:r>
          </a:p>
          <a:p>
            <a:endParaRPr lang="en-US" dirty="0" smtClean="0"/>
          </a:p>
          <a:p>
            <a:r>
              <a:rPr lang="en-US" dirty="0" smtClean="0"/>
              <a:t> </a:t>
            </a:r>
            <a:r>
              <a:rPr lang="en-US" dirty="0"/>
              <a:t>The incidence of life-threatening arrhythmia </a:t>
            </a:r>
            <a:r>
              <a:rPr lang="en-US" dirty="0" smtClean="0"/>
              <a:t>was similar </a:t>
            </a:r>
            <a:r>
              <a:rPr lang="en-US" dirty="0"/>
              <a:t>in both groups.</a:t>
            </a:r>
          </a:p>
        </p:txBody>
      </p:sp>
    </p:spTree>
    <p:extLst>
      <p:ext uri="{BB962C8B-B14F-4D97-AF65-F5344CB8AC3E}">
        <p14:creationId xmlns:p14="http://schemas.microsoft.com/office/powerpoint/2010/main" val="185143220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21972"/>
            <a:ext cx="10515600" cy="6259132"/>
          </a:xfrm>
        </p:spPr>
        <p:txBody>
          <a:bodyPr>
            <a:normAutofit lnSpcReduction="10000"/>
          </a:bodyPr>
          <a:lstStyle/>
          <a:p>
            <a:endParaRPr lang="en-US" dirty="0" smtClean="0"/>
          </a:p>
          <a:p>
            <a:r>
              <a:rPr lang="en-US" dirty="0" smtClean="0"/>
              <a:t>Therefore</a:t>
            </a:r>
            <a:r>
              <a:rPr lang="en-US" dirty="0"/>
              <a:t>, consistent with </a:t>
            </a:r>
            <a:r>
              <a:rPr lang="en-US" dirty="0" smtClean="0"/>
              <a:t>the 2021 </a:t>
            </a:r>
            <a:r>
              <a:rPr lang="en-US" dirty="0"/>
              <a:t>SSC guidelines, the panel considered </a:t>
            </a:r>
            <a:r>
              <a:rPr lang="en-US" dirty="0" err="1" smtClean="0"/>
              <a:t>th</a:t>
            </a:r>
            <a:r>
              <a:rPr lang="en-US" dirty="0" smtClean="0"/>
              <a:t> desirable </a:t>
            </a:r>
            <a:r>
              <a:rPr lang="en-US" dirty="0" smtClean="0"/>
              <a:t>and </a:t>
            </a:r>
            <a:r>
              <a:rPr lang="en-US" dirty="0"/>
              <a:t>undesirable consequences to be </a:t>
            </a:r>
            <a:r>
              <a:rPr lang="en-US" dirty="0" smtClean="0"/>
              <a:t>comparable for </a:t>
            </a:r>
            <a:r>
              <a:rPr lang="en-US" dirty="0"/>
              <a:t>both drugs and, with both being acceptable </a:t>
            </a:r>
            <a:r>
              <a:rPr lang="en-US" dirty="0" smtClean="0"/>
              <a:t>and  </a:t>
            </a:r>
            <a:r>
              <a:rPr lang="en-US" dirty="0" smtClean="0"/>
              <a:t>feasible</a:t>
            </a:r>
            <a:r>
              <a:rPr lang="en-US" dirty="0"/>
              <a:t>, issued </a:t>
            </a:r>
            <a:r>
              <a:rPr lang="en-US" dirty="0">
                <a:solidFill>
                  <a:srgbClr val="FFC000"/>
                </a:solidFill>
              </a:rPr>
              <a:t>a recommendation </a:t>
            </a:r>
            <a:r>
              <a:rPr lang="en-US" dirty="0"/>
              <a:t>to use either </a:t>
            </a:r>
            <a:r>
              <a:rPr lang="en-US" dirty="0" smtClean="0"/>
              <a:t>agent for </a:t>
            </a:r>
            <a:r>
              <a:rPr lang="en-US" dirty="0" smtClean="0"/>
              <a:t>patients </a:t>
            </a:r>
            <a:r>
              <a:rPr lang="en-US" dirty="0" smtClean="0"/>
              <a:t>with </a:t>
            </a:r>
            <a:r>
              <a:rPr lang="en-US" dirty="0">
                <a:solidFill>
                  <a:srgbClr val="FF0000"/>
                </a:solidFill>
              </a:rPr>
              <a:t>septic </a:t>
            </a:r>
            <a:r>
              <a:rPr lang="en-US" dirty="0" smtClean="0">
                <a:solidFill>
                  <a:srgbClr val="FF0000"/>
                </a:solidFill>
              </a:rPr>
              <a:t> </a:t>
            </a:r>
            <a:r>
              <a:rPr lang="en-US" dirty="0" smtClean="0">
                <a:solidFill>
                  <a:srgbClr val="FF0000"/>
                </a:solidFill>
              </a:rPr>
              <a:t>shock </a:t>
            </a:r>
            <a:r>
              <a:rPr lang="en-US" dirty="0">
                <a:solidFill>
                  <a:srgbClr val="FF0000"/>
                </a:solidFill>
              </a:rPr>
              <a:t>and cardiac </a:t>
            </a:r>
            <a:r>
              <a:rPr lang="en-US" dirty="0" smtClean="0">
                <a:solidFill>
                  <a:srgbClr val="FF0000"/>
                </a:solidFill>
              </a:rPr>
              <a:t>dysfunction with </a:t>
            </a:r>
            <a:r>
              <a:rPr lang="en-US" dirty="0">
                <a:solidFill>
                  <a:srgbClr val="FF0000"/>
                </a:solidFill>
              </a:rPr>
              <a:t>persistent </a:t>
            </a:r>
            <a:r>
              <a:rPr lang="en-US" dirty="0" smtClean="0">
                <a:solidFill>
                  <a:srgbClr val="FF0000"/>
                </a:solidFill>
              </a:rPr>
              <a:t> </a:t>
            </a:r>
            <a:r>
              <a:rPr lang="en-US" dirty="0" err="1" smtClean="0">
                <a:solidFill>
                  <a:srgbClr val="FF0000"/>
                </a:solidFill>
              </a:rPr>
              <a:t>hypoperfusion</a:t>
            </a:r>
            <a:r>
              <a:rPr lang="en-US" dirty="0" smtClean="0">
                <a:solidFill>
                  <a:srgbClr val="FF0000"/>
                </a:solidFill>
              </a:rPr>
              <a:t> </a:t>
            </a:r>
            <a:r>
              <a:rPr lang="en-US" dirty="0"/>
              <a:t>despite adequate </a:t>
            </a:r>
            <a:r>
              <a:rPr lang="en-US" dirty="0" smtClean="0"/>
              <a:t>fluid status </a:t>
            </a:r>
            <a:r>
              <a:rPr lang="en-US" dirty="0"/>
              <a:t>and arterial blood </a:t>
            </a:r>
            <a:r>
              <a:rPr lang="en-US" dirty="0" smtClean="0"/>
              <a:t>  pressure</a:t>
            </a:r>
            <a:r>
              <a:rPr lang="en-US" dirty="0"/>
              <a:t>. </a:t>
            </a:r>
            <a:endParaRPr lang="en-US" dirty="0" smtClean="0"/>
          </a:p>
          <a:p>
            <a:endParaRPr lang="en-US" dirty="0"/>
          </a:p>
          <a:p>
            <a:r>
              <a:rPr lang="en-US" dirty="0" smtClean="0"/>
              <a:t>Notably</a:t>
            </a:r>
            <a:r>
              <a:rPr lang="en-US" dirty="0"/>
              <a:t>, </a:t>
            </a:r>
            <a:r>
              <a:rPr lang="en-US" dirty="0" smtClean="0">
                <a:solidFill>
                  <a:srgbClr val="FF0000"/>
                </a:solidFill>
              </a:rPr>
              <a:t>epinephrine</a:t>
            </a:r>
            <a:r>
              <a:rPr lang="en-US" dirty="0" smtClean="0"/>
              <a:t> is </a:t>
            </a:r>
            <a:r>
              <a:rPr lang="en-US" dirty="0"/>
              <a:t>widely available in low-resource settings, </a:t>
            </a:r>
            <a:r>
              <a:rPr lang="en-US" dirty="0" smtClean="0"/>
              <a:t>enhancing feasibility</a:t>
            </a:r>
            <a:r>
              <a:rPr lang="en-US" dirty="0" smtClean="0"/>
              <a:t>.</a:t>
            </a:r>
            <a:endParaRPr lang="en-US" dirty="0"/>
          </a:p>
          <a:p>
            <a:r>
              <a:rPr lang="en-US" dirty="0" smtClean="0"/>
              <a:t> </a:t>
            </a:r>
            <a:r>
              <a:rPr lang="en-US" dirty="0">
                <a:solidFill>
                  <a:srgbClr val="FF0000"/>
                </a:solidFill>
              </a:rPr>
              <a:t>Milrinone</a:t>
            </a:r>
            <a:r>
              <a:rPr lang="en-US" dirty="0"/>
              <a:t>, a phosphodiesterase-3 inhibitor, may improve cardiac function .</a:t>
            </a:r>
          </a:p>
          <a:p>
            <a:pPr marL="0" indent="0">
              <a:buNone/>
            </a:pPr>
            <a:endParaRPr lang="en-US" dirty="0"/>
          </a:p>
          <a:p>
            <a:r>
              <a:rPr lang="en-US" dirty="0"/>
              <a:t>However, the panel judged the current evidence insufficient to issue</a:t>
            </a:r>
          </a:p>
          <a:p>
            <a:pPr marL="0" indent="0">
              <a:buNone/>
            </a:pPr>
            <a:r>
              <a:rPr lang="en-US" dirty="0"/>
              <a:t>a recommendation for </a:t>
            </a:r>
            <a:r>
              <a:rPr lang="en-US" dirty="0" err="1"/>
              <a:t>dobutamine</a:t>
            </a:r>
            <a:r>
              <a:rPr lang="en-US" dirty="0"/>
              <a:t> vs. </a:t>
            </a:r>
            <a:r>
              <a:rPr lang="en-US" dirty="0" err="1"/>
              <a:t>milrinone</a:t>
            </a:r>
            <a:r>
              <a:rPr lang="en-US" dirty="0"/>
              <a:t>.</a:t>
            </a:r>
          </a:p>
          <a:p>
            <a:endParaRPr lang="en-US" dirty="0"/>
          </a:p>
          <a:p>
            <a:r>
              <a:rPr lang="en-US" dirty="0"/>
              <a:t> The </a:t>
            </a:r>
            <a:r>
              <a:rPr lang="en-US" dirty="0">
                <a:solidFill>
                  <a:srgbClr val="FFC000"/>
                </a:solidFill>
              </a:rPr>
              <a:t>recommendation against </a:t>
            </a:r>
            <a:r>
              <a:rPr lang="en-US" dirty="0"/>
              <a:t>using </a:t>
            </a:r>
            <a:r>
              <a:rPr lang="en-US" dirty="0" err="1">
                <a:solidFill>
                  <a:srgbClr val="FF0000"/>
                </a:solidFill>
              </a:rPr>
              <a:t>levosimendan</a:t>
            </a:r>
            <a:r>
              <a:rPr lang="en-US" dirty="0"/>
              <a:t> is </a:t>
            </a:r>
            <a:r>
              <a:rPr lang="en-US" dirty="0" smtClean="0"/>
              <a:t>carried over </a:t>
            </a:r>
            <a:r>
              <a:rPr lang="en-US" dirty="0"/>
              <a:t>from the 2021 SSC guidelines.</a:t>
            </a:r>
          </a:p>
          <a:p>
            <a:endParaRPr lang="en-US" dirty="0"/>
          </a:p>
        </p:txBody>
      </p:sp>
    </p:spTree>
    <p:extLst>
      <p:ext uri="{BB962C8B-B14F-4D97-AF65-F5344CB8AC3E}">
        <p14:creationId xmlns:p14="http://schemas.microsoft.com/office/powerpoint/2010/main" val="62007626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93183"/>
            <a:ext cx="10515600" cy="6664817"/>
          </a:xfrm>
        </p:spPr>
        <p:txBody>
          <a:bodyPr>
            <a:normAutofit/>
          </a:bodyPr>
          <a:lstStyle/>
          <a:p>
            <a:r>
              <a:rPr lang="en-US" dirty="0"/>
              <a:t>“</a:t>
            </a:r>
            <a:r>
              <a:rPr lang="en-US" dirty="0">
                <a:solidFill>
                  <a:srgbClr val="FF0000"/>
                </a:solidFill>
              </a:rPr>
              <a:t>In our practice</a:t>
            </a:r>
            <a:r>
              <a:rPr lang="en-US" dirty="0"/>
              <a:t>,” 94.0% of the panel uses inotropes </a:t>
            </a:r>
            <a:r>
              <a:rPr lang="en-US" dirty="0" smtClean="0"/>
              <a:t>in adults </a:t>
            </a:r>
            <a:r>
              <a:rPr lang="en-US" dirty="0"/>
              <a:t>with septic shock with persistent </a:t>
            </a:r>
            <a:r>
              <a:rPr lang="en-US" dirty="0" err="1" smtClean="0"/>
              <a:t>hypoperfusion</a:t>
            </a:r>
            <a:r>
              <a:rPr lang="en-US" dirty="0"/>
              <a:t> </a:t>
            </a:r>
            <a:r>
              <a:rPr lang="en-US" dirty="0" smtClean="0"/>
              <a:t>and </a:t>
            </a:r>
            <a:r>
              <a:rPr lang="en-US" dirty="0"/>
              <a:t>cardiac dysfunction, despite adequate fluid </a:t>
            </a:r>
            <a:r>
              <a:rPr lang="en-US" dirty="0" smtClean="0"/>
              <a:t>resuscitation and </a:t>
            </a:r>
            <a:r>
              <a:rPr lang="en-US" dirty="0"/>
              <a:t>arterial blood pressure</a:t>
            </a:r>
            <a:r>
              <a:rPr lang="en-US" dirty="0" smtClean="0"/>
              <a:t>.</a:t>
            </a:r>
          </a:p>
          <a:p>
            <a:endParaRPr lang="en-US" dirty="0" smtClean="0"/>
          </a:p>
          <a:p>
            <a:r>
              <a:rPr lang="en-US" dirty="0" smtClean="0"/>
              <a:t>Most </a:t>
            </a:r>
            <a:r>
              <a:rPr lang="en-US" dirty="0"/>
              <a:t>of the panel (71.4%) use </a:t>
            </a:r>
            <a:r>
              <a:rPr lang="en-US" dirty="0" err="1">
                <a:solidFill>
                  <a:srgbClr val="FF0000"/>
                </a:solidFill>
              </a:rPr>
              <a:t>dobutamine</a:t>
            </a:r>
            <a:r>
              <a:rPr lang="en-US" dirty="0"/>
              <a:t>, </a:t>
            </a:r>
            <a:r>
              <a:rPr lang="en-US" dirty="0" smtClean="0"/>
              <a:t>whereas 12.7</a:t>
            </a:r>
            <a:r>
              <a:rPr lang="en-US" dirty="0"/>
              <a:t>% use </a:t>
            </a:r>
            <a:r>
              <a:rPr lang="en-US" dirty="0" err="1">
                <a:solidFill>
                  <a:srgbClr val="FF0000"/>
                </a:solidFill>
              </a:rPr>
              <a:t>milrinone</a:t>
            </a:r>
            <a:r>
              <a:rPr lang="en-US" dirty="0"/>
              <a:t>, 14.3% use </a:t>
            </a:r>
            <a:r>
              <a:rPr lang="en-US" dirty="0">
                <a:solidFill>
                  <a:srgbClr val="FF0000"/>
                </a:solidFill>
              </a:rPr>
              <a:t>epinephrine</a:t>
            </a:r>
            <a:r>
              <a:rPr lang="en-US" dirty="0"/>
              <a:t>, and </a:t>
            </a:r>
            <a:r>
              <a:rPr lang="en-US" dirty="0" smtClean="0"/>
              <a:t>none of </a:t>
            </a:r>
            <a:r>
              <a:rPr lang="en-US" dirty="0"/>
              <a:t>the panelists use </a:t>
            </a:r>
            <a:r>
              <a:rPr lang="en-US" dirty="0" err="1">
                <a:solidFill>
                  <a:srgbClr val="FF0000"/>
                </a:solidFill>
              </a:rPr>
              <a:t>levosimendan</a:t>
            </a:r>
            <a:r>
              <a:rPr lang="en-US" dirty="0"/>
              <a:t>. </a:t>
            </a:r>
            <a:endParaRPr lang="en-US" dirty="0" smtClean="0"/>
          </a:p>
          <a:p>
            <a:pPr marL="0" indent="0">
              <a:buNone/>
            </a:pPr>
            <a:endParaRPr lang="en-US" dirty="0" smtClean="0"/>
          </a:p>
          <a:p>
            <a:r>
              <a:rPr lang="en-US" dirty="0" smtClean="0"/>
              <a:t>The </a:t>
            </a:r>
            <a:r>
              <a:rPr lang="en-US" dirty="0"/>
              <a:t>factors that </a:t>
            </a:r>
            <a:r>
              <a:rPr lang="en-US" dirty="0" smtClean="0"/>
              <a:t>drive panel </a:t>
            </a:r>
            <a:r>
              <a:rPr lang="en-US" dirty="0"/>
              <a:t>members’ choice of inotropes include details </a:t>
            </a:r>
            <a:r>
              <a:rPr lang="en-US" dirty="0" smtClean="0"/>
              <a:t>of cardiac </a:t>
            </a:r>
            <a:r>
              <a:rPr lang="en-US" dirty="0"/>
              <a:t>dysfunction (31.7%); heart </a:t>
            </a:r>
            <a:r>
              <a:rPr lang="en-US" dirty="0" smtClean="0"/>
              <a:t>rate/arrhythmias (27.0</a:t>
            </a:r>
            <a:r>
              <a:rPr lang="en-US" dirty="0"/>
              <a:t>%); renal failure (7.9%), and pulmonary </a:t>
            </a:r>
            <a:r>
              <a:rPr lang="en-US" dirty="0" smtClean="0"/>
              <a:t>hypertension (7.9%).</a:t>
            </a:r>
          </a:p>
          <a:p>
            <a:endParaRPr lang="en-US" dirty="0"/>
          </a:p>
          <a:p>
            <a:r>
              <a:rPr lang="en-US" dirty="0" smtClean="0"/>
              <a:t> </a:t>
            </a:r>
            <a:r>
              <a:rPr lang="en-US" dirty="0"/>
              <a:t>Given the high prevalence of cardiac dysfunction in sepsis, this area remains a research priority. Trials are urgently needed to assess the impact of inotropes in sepsis, define which patients benefit, and determine optimal timing, dosing, and weaning strategies</a:t>
            </a:r>
            <a:r>
              <a:rPr lang="en-US" dirty="0" smtClean="0"/>
              <a:t>.</a:t>
            </a:r>
            <a:r>
              <a:rPr lang="en-US" dirty="0"/>
              <a:t> </a:t>
            </a:r>
            <a:r>
              <a:rPr lang="en-US" dirty="0" smtClean="0"/>
              <a:t> </a:t>
            </a:r>
            <a:r>
              <a:rPr lang="en-US" dirty="0"/>
              <a:t>Ongoing trials are expected to inform future practice.</a:t>
            </a:r>
          </a:p>
          <a:p>
            <a:pPr marL="0" indent="0">
              <a:buNone/>
            </a:pPr>
            <a:endParaRPr lang="en-US" dirty="0"/>
          </a:p>
        </p:txBody>
      </p:sp>
    </p:spTree>
    <p:extLst>
      <p:ext uri="{BB962C8B-B14F-4D97-AF65-F5344CB8AC3E}">
        <p14:creationId xmlns:p14="http://schemas.microsoft.com/office/powerpoint/2010/main" val="205079807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52246"/>
            <a:ext cx="10515600" cy="729579"/>
          </a:xfrm>
        </p:spPr>
        <p:txBody>
          <a:bodyPr>
            <a:normAutofit/>
          </a:bodyPr>
          <a:lstStyle/>
          <a:p>
            <a:r>
              <a:rPr lang="en-US" sz="2400" b="1" dirty="0" smtClean="0">
                <a:solidFill>
                  <a:srgbClr val="FF0000"/>
                </a:solidFill>
              </a:rPr>
              <a:t>    </a:t>
            </a:r>
            <a:r>
              <a:rPr lang="en-US" sz="2400" b="1" dirty="0" err="1" smtClean="0">
                <a:solidFill>
                  <a:srgbClr val="FF0000"/>
                </a:solidFill>
              </a:rPr>
              <a:t>Midodrine</a:t>
            </a:r>
            <a:endParaRPr lang="en-US" sz="2800" b="1" dirty="0">
              <a:solidFill>
                <a:srgbClr val="FF0000"/>
              </a:solidFill>
            </a:endParaRPr>
          </a:p>
        </p:txBody>
      </p:sp>
      <p:sp>
        <p:nvSpPr>
          <p:cNvPr id="3" name="Content Placeholder 2"/>
          <p:cNvSpPr>
            <a:spLocks noGrp="1"/>
          </p:cNvSpPr>
          <p:nvPr>
            <p:ph idx="1"/>
          </p:nvPr>
        </p:nvSpPr>
        <p:spPr>
          <a:xfrm>
            <a:off x="838200" y="1081825"/>
            <a:ext cx="10515600" cy="5095138"/>
          </a:xfrm>
        </p:spPr>
        <p:txBody>
          <a:bodyPr>
            <a:normAutofit/>
          </a:bodyPr>
          <a:lstStyle/>
          <a:p>
            <a:r>
              <a:rPr lang="en-US" dirty="0"/>
              <a:t>Need for IV vasopressors is a common indication for </a:t>
            </a:r>
            <a:r>
              <a:rPr lang="en-US" dirty="0" smtClean="0"/>
              <a:t>ICU admission</a:t>
            </a:r>
            <a:r>
              <a:rPr lang="en-US" dirty="0"/>
              <a:t>, while ongoing need for low-dose </a:t>
            </a:r>
            <a:r>
              <a:rPr lang="en-US" dirty="0" smtClean="0"/>
              <a:t>vasopressors may </a:t>
            </a:r>
            <a:r>
              <a:rPr lang="en-US" dirty="0"/>
              <a:t>delay transfer out of the ICU when clinical </a:t>
            </a:r>
            <a:r>
              <a:rPr lang="en-US" dirty="0" smtClean="0"/>
              <a:t>status is </a:t>
            </a:r>
            <a:r>
              <a:rPr lang="en-US" dirty="0"/>
              <a:t>otherwise improving </a:t>
            </a:r>
            <a:r>
              <a:rPr lang="en-US" dirty="0" smtClean="0"/>
              <a:t>.</a:t>
            </a:r>
          </a:p>
          <a:p>
            <a:pPr marL="0" indent="0">
              <a:buNone/>
            </a:pPr>
            <a:endParaRPr lang="en-US" dirty="0" smtClean="0"/>
          </a:p>
          <a:p>
            <a:r>
              <a:rPr lang="en-US" dirty="0" smtClean="0"/>
              <a:t>IV </a:t>
            </a:r>
            <a:r>
              <a:rPr lang="en-US" dirty="0"/>
              <a:t>vasopressors </a:t>
            </a:r>
            <a:r>
              <a:rPr lang="en-US" dirty="0" smtClean="0"/>
              <a:t>are associated </a:t>
            </a:r>
            <a:r>
              <a:rPr lang="en-US" dirty="0"/>
              <a:t>with adverse events and traditionally </a:t>
            </a:r>
            <a:r>
              <a:rPr lang="en-US" dirty="0" smtClean="0"/>
              <a:t>require central </a:t>
            </a:r>
            <a:r>
              <a:rPr lang="en-US" dirty="0"/>
              <a:t>venous access </a:t>
            </a:r>
            <a:r>
              <a:rPr lang="en-US" dirty="0" smtClean="0"/>
              <a:t>.</a:t>
            </a:r>
          </a:p>
          <a:p>
            <a:endParaRPr lang="en-US" dirty="0" smtClean="0"/>
          </a:p>
          <a:p>
            <a:r>
              <a:rPr lang="en-US" dirty="0" err="1" smtClean="0"/>
              <a:t>Midodrine</a:t>
            </a:r>
            <a:r>
              <a:rPr lang="en-US" dirty="0"/>
              <a:t>, an oral </a:t>
            </a:r>
            <a:r>
              <a:rPr lang="en-US" dirty="0" smtClean="0"/>
              <a:t>medication with </a:t>
            </a:r>
            <a:r>
              <a:rPr lang="en-US" dirty="0">
                <a:solidFill>
                  <a:srgbClr val="FF0000"/>
                </a:solidFill>
              </a:rPr>
              <a:t>alpha-agonist</a:t>
            </a:r>
            <a:r>
              <a:rPr lang="en-US" dirty="0"/>
              <a:t> properties, has some evidence </a:t>
            </a:r>
            <a:r>
              <a:rPr lang="en-US" dirty="0" smtClean="0"/>
              <a:t>of benefit </a:t>
            </a:r>
            <a:r>
              <a:rPr lang="en-US" dirty="0"/>
              <a:t>in orthostatic </a:t>
            </a:r>
            <a:r>
              <a:rPr lang="en-US" dirty="0" smtClean="0"/>
              <a:t> and </a:t>
            </a:r>
            <a:r>
              <a:rPr lang="en-US" dirty="0" err="1"/>
              <a:t>intradialytic</a:t>
            </a:r>
            <a:r>
              <a:rPr lang="en-US" dirty="0"/>
              <a:t> </a:t>
            </a:r>
            <a:r>
              <a:rPr lang="en-US" dirty="0" smtClean="0"/>
              <a:t>hypotension and </a:t>
            </a:r>
            <a:r>
              <a:rPr lang="en-US" dirty="0"/>
              <a:t>therefore may have utility as a </a:t>
            </a:r>
            <a:r>
              <a:rPr lang="en-US" dirty="0" err="1" smtClean="0"/>
              <a:t>vasopressorsparing</a:t>
            </a:r>
            <a:r>
              <a:rPr lang="en-US" dirty="0"/>
              <a:t> </a:t>
            </a:r>
            <a:r>
              <a:rPr lang="en-US" dirty="0" smtClean="0"/>
              <a:t>agent</a:t>
            </a:r>
            <a:r>
              <a:rPr lang="en-US" dirty="0"/>
              <a:t>.</a:t>
            </a:r>
          </a:p>
        </p:txBody>
      </p:sp>
    </p:spTree>
    <p:extLst>
      <p:ext uri="{BB962C8B-B14F-4D97-AF65-F5344CB8AC3E}">
        <p14:creationId xmlns:p14="http://schemas.microsoft.com/office/powerpoint/2010/main" val="371418886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54546"/>
            <a:ext cx="10515600" cy="6581105"/>
          </a:xfrm>
        </p:spPr>
        <p:txBody>
          <a:bodyPr>
            <a:normAutofit/>
          </a:bodyPr>
          <a:lstStyle/>
          <a:p>
            <a:endParaRPr lang="en-US" dirty="0" smtClean="0"/>
          </a:p>
          <a:p>
            <a:r>
              <a:rPr lang="en-US" dirty="0" smtClean="0"/>
              <a:t>The </a:t>
            </a:r>
            <a:r>
              <a:rPr lang="en-US" dirty="0"/>
              <a:t>most comprehensive meta-analysis addressing </a:t>
            </a:r>
            <a:r>
              <a:rPr lang="en-US" dirty="0" smtClean="0"/>
              <a:t>this question </a:t>
            </a:r>
            <a:r>
              <a:rPr lang="en-US" dirty="0"/>
              <a:t>in </a:t>
            </a:r>
            <a:r>
              <a:rPr lang="en-US" dirty="0" err="1"/>
              <a:t>vasodilatory</a:t>
            </a:r>
            <a:r>
              <a:rPr lang="en-US" dirty="0"/>
              <a:t> shock was recently </a:t>
            </a:r>
            <a:r>
              <a:rPr lang="en-US" dirty="0" smtClean="0"/>
              <a:t>published and </a:t>
            </a:r>
            <a:r>
              <a:rPr lang="en-US" dirty="0"/>
              <a:t>included seven small RCTs </a:t>
            </a:r>
            <a:r>
              <a:rPr lang="en-US" dirty="0" smtClean="0"/>
              <a:t>.</a:t>
            </a:r>
          </a:p>
          <a:p>
            <a:endParaRPr lang="en-US" dirty="0" smtClean="0"/>
          </a:p>
          <a:p>
            <a:r>
              <a:rPr lang="en-US" dirty="0" smtClean="0"/>
              <a:t>The </a:t>
            </a:r>
            <a:r>
              <a:rPr lang="en-US" dirty="0"/>
              <a:t>panel </a:t>
            </a:r>
            <a:r>
              <a:rPr lang="en-US" dirty="0" smtClean="0"/>
              <a:t>considered this </a:t>
            </a:r>
            <a:r>
              <a:rPr lang="en-US" dirty="0"/>
              <a:t>review, with specific focus on the septic </a:t>
            </a:r>
            <a:r>
              <a:rPr lang="en-US" dirty="0" err="1" smtClean="0"/>
              <a:t>shoc</a:t>
            </a:r>
            <a:r>
              <a:rPr lang="en-US" dirty="0"/>
              <a:t> </a:t>
            </a:r>
            <a:r>
              <a:rPr lang="en-US" dirty="0" smtClean="0"/>
              <a:t>subgroup </a:t>
            </a:r>
            <a:r>
              <a:rPr lang="en-US" dirty="0"/>
              <a:t>which was informed by 4 small RCTs </a:t>
            </a:r>
            <a:r>
              <a:rPr lang="en-US" dirty="0" smtClean="0"/>
              <a:t>including 180 </a:t>
            </a:r>
            <a:r>
              <a:rPr lang="en-US" dirty="0"/>
              <a:t>patients</a:t>
            </a:r>
            <a:r>
              <a:rPr lang="en-US" dirty="0" smtClean="0"/>
              <a:t>.</a:t>
            </a:r>
          </a:p>
          <a:p>
            <a:r>
              <a:rPr lang="en-US" dirty="0" smtClean="0"/>
              <a:t> </a:t>
            </a:r>
            <a:r>
              <a:rPr lang="en-US" dirty="0"/>
              <a:t>Pooled analysis from those with </a:t>
            </a:r>
            <a:r>
              <a:rPr lang="en-US" dirty="0" smtClean="0"/>
              <a:t>septic shock </a:t>
            </a:r>
            <a:r>
              <a:rPr lang="en-US" dirty="0"/>
              <a:t>demonstrated an uncertain effect of </a:t>
            </a:r>
            <a:r>
              <a:rPr lang="en-US" dirty="0" err="1"/>
              <a:t>midodrine</a:t>
            </a:r>
            <a:r>
              <a:rPr lang="en-US" dirty="0"/>
              <a:t> </a:t>
            </a:r>
            <a:r>
              <a:rPr lang="en-US" dirty="0" smtClean="0"/>
              <a:t>on mortality</a:t>
            </a:r>
            <a:r>
              <a:rPr lang="en-US" dirty="0"/>
              <a:t>, RRT, acute kidney injury, and acute </a:t>
            </a:r>
            <a:r>
              <a:rPr lang="en-US" dirty="0" smtClean="0"/>
              <a:t>hepatic failure </a:t>
            </a:r>
            <a:r>
              <a:rPr lang="en-US" dirty="0"/>
              <a:t>(all very low certainty</a:t>
            </a:r>
            <a:r>
              <a:rPr lang="en-US" dirty="0" smtClean="0"/>
              <a:t>).</a:t>
            </a:r>
          </a:p>
          <a:p>
            <a:endParaRPr lang="en-US" dirty="0" smtClean="0"/>
          </a:p>
          <a:p>
            <a:r>
              <a:rPr lang="en-US" dirty="0" smtClean="0"/>
              <a:t> </a:t>
            </a:r>
            <a:r>
              <a:rPr lang="en-US" dirty="0" err="1"/>
              <a:t>Midodrine</a:t>
            </a:r>
            <a:r>
              <a:rPr lang="en-US" dirty="0"/>
              <a:t> may </a:t>
            </a:r>
            <a:r>
              <a:rPr lang="en-US" dirty="0" smtClean="0">
                <a:solidFill>
                  <a:srgbClr val="FF0000"/>
                </a:solidFill>
              </a:rPr>
              <a:t>increase vasopressor-free </a:t>
            </a:r>
            <a:r>
              <a:rPr lang="en-US" dirty="0">
                <a:solidFill>
                  <a:srgbClr val="FF0000"/>
                </a:solidFill>
              </a:rPr>
              <a:t>days </a:t>
            </a:r>
            <a:r>
              <a:rPr lang="en-US" dirty="0"/>
              <a:t>(MD 0.98 d more; 95% CI, </a:t>
            </a:r>
            <a:r>
              <a:rPr lang="en-US" dirty="0" smtClean="0"/>
              <a:t>1.28 fewer </a:t>
            </a:r>
            <a:r>
              <a:rPr lang="en-US" dirty="0"/>
              <a:t>to 3.24 more, low certainty evidence) and </a:t>
            </a:r>
            <a:r>
              <a:rPr lang="en-US" dirty="0" smtClean="0">
                <a:solidFill>
                  <a:srgbClr val="FF0000"/>
                </a:solidFill>
              </a:rPr>
              <a:t>reduce hospital </a:t>
            </a:r>
            <a:r>
              <a:rPr lang="en-US" dirty="0">
                <a:solidFill>
                  <a:srgbClr val="FF0000"/>
                </a:solidFill>
              </a:rPr>
              <a:t>LOS </a:t>
            </a:r>
            <a:r>
              <a:rPr lang="en-US" dirty="0"/>
              <a:t>(MD 0.73 d fewer; 95% CI, 5.00 fewer </a:t>
            </a:r>
            <a:r>
              <a:rPr lang="en-US" dirty="0" smtClean="0"/>
              <a:t>to</a:t>
            </a:r>
            <a:r>
              <a:rPr lang="en-US" dirty="0"/>
              <a:t>3.54 more, low certainty evidence) </a:t>
            </a:r>
            <a:r>
              <a:rPr lang="en-US" dirty="0">
                <a:solidFill>
                  <a:srgbClr val="FF0000"/>
                </a:solidFill>
              </a:rPr>
              <a:t>and ICU LOS </a:t>
            </a:r>
            <a:r>
              <a:rPr lang="en-US" dirty="0"/>
              <a:t>(MD </a:t>
            </a:r>
            <a:r>
              <a:rPr lang="en-US" dirty="0" smtClean="0"/>
              <a:t>0.8 d </a:t>
            </a:r>
            <a:r>
              <a:rPr lang="en-US" dirty="0"/>
              <a:t>fewer; 95% CI, 1.83 fewer to 0.23 more, low certainty).</a:t>
            </a:r>
          </a:p>
        </p:txBody>
      </p:sp>
    </p:spTree>
    <p:extLst>
      <p:ext uri="{BB962C8B-B14F-4D97-AF65-F5344CB8AC3E}">
        <p14:creationId xmlns:p14="http://schemas.microsoft.com/office/powerpoint/2010/main" val="40862261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0"/>
            <a:ext cx="10515600" cy="6632620"/>
          </a:xfrm>
        </p:spPr>
        <p:txBody>
          <a:bodyPr>
            <a:normAutofit/>
          </a:bodyPr>
          <a:lstStyle/>
          <a:p>
            <a:endParaRPr lang="en-US" dirty="0" smtClean="0"/>
          </a:p>
          <a:p>
            <a:endParaRPr lang="en-US" dirty="0" smtClean="0"/>
          </a:p>
          <a:p>
            <a:endParaRPr lang="en-US" dirty="0"/>
          </a:p>
          <a:p>
            <a:r>
              <a:rPr lang="en-US" dirty="0" smtClean="0">
                <a:solidFill>
                  <a:srgbClr val="FF0000"/>
                </a:solidFill>
              </a:rPr>
              <a:t>Despite </a:t>
            </a:r>
            <a:r>
              <a:rPr lang="en-US" dirty="0">
                <a:solidFill>
                  <a:srgbClr val="FF0000"/>
                </a:solidFill>
              </a:rPr>
              <a:t>the very low certainty</a:t>
            </a:r>
            <a:r>
              <a:rPr lang="en-US" dirty="0"/>
              <a:t> evidence, no </a:t>
            </a:r>
            <a:r>
              <a:rPr lang="en-US" dirty="0" smtClean="0"/>
              <a:t>difference was </a:t>
            </a:r>
            <a:r>
              <a:rPr lang="en-US" dirty="0"/>
              <a:t>observed in mortality (5 studies for invasive vs.</a:t>
            </a:r>
          </a:p>
          <a:p>
            <a:pPr marL="0" indent="0">
              <a:buNone/>
            </a:pPr>
            <a:endParaRPr lang="en-US" dirty="0" smtClean="0"/>
          </a:p>
          <a:p>
            <a:pPr marL="0" indent="0">
              <a:buNone/>
            </a:pPr>
            <a:endParaRPr lang="en-US" dirty="0" smtClean="0"/>
          </a:p>
          <a:p>
            <a:pPr marL="0" indent="0">
              <a:buNone/>
            </a:pPr>
            <a:r>
              <a:rPr lang="en-US" dirty="0" smtClean="0"/>
              <a:t> </a:t>
            </a:r>
            <a:r>
              <a:rPr lang="en-US" dirty="0">
                <a:solidFill>
                  <a:srgbClr val="FF0000"/>
                </a:solidFill>
              </a:rPr>
              <a:t>Invasive monitoring </a:t>
            </a:r>
            <a:r>
              <a:rPr lang="en-US" dirty="0"/>
              <a:t>was associated </a:t>
            </a:r>
            <a:r>
              <a:rPr lang="en-US" dirty="0" smtClean="0"/>
              <a:t>with more </a:t>
            </a:r>
            <a:r>
              <a:rPr lang="en-US" dirty="0"/>
              <a:t>acute kidney injury (1 study: adjusted OR </a:t>
            </a:r>
            <a:r>
              <a:rPr lang="en-US" dirty="0" smtClean="0"/>
              <a:t>1.36; 95</a:t>
            </a:r>
            <a:r>
              <a:rPr lang="en-US" dirty="0"/>
              <a:t>% CI, 1.22–1.51) and longer lengths of stay (3 </a:t>
            </a:r>
            <a:r>
              <a:rPr lang="en-US" dirty="0" smtClean="0"/>
              <a:t>studies, ICU </a:t>
            </a:r>
            <a:r>
              <a:rPr lang="en-US" dirty="0"/>
              <a:t>LOS: MD 1.61; 95% CI, 1.13–2.10 more </a:t>
            </a:r>
            <a:r>
              <a:rPr lang="en-US" dirty="0" smtClean="0"/>
              <a:t>days; </a:t>
            </a:r>
            <a:r>
              <a:rPr lang="es-ES" dirty="0" smtClean="0"/>
              <a:t>3 </a:t>
            </a:r>
            <a:r>
              <a:rPr lang="es-ES" dirty="0" err="1"/>
              <a:t>studies</a:t>
            </a:r>
            <a:r>
              <a:rPr lang="es-ES" dirty="0"/>
              <a:t>, hospital LOS: MD 3.51; 95% CI, </a:t>
            </a:r>
            <a:r>
              <a:rPr lang="es-ES" dirty="0" smtClean="0"/>
              <a:t>2.56–4.46 </a:t>
            </a:r>
            <a:r>
              <a:rPr lang="en-US" dirty="0" smtClean="0"/>
              <a:t>more </a:t>
            </a:r>
            <a:r>
              <a:rPr lang="en-US" dirty="0"/>
              <a:t>days); yet potentially substantial residual </a:t>
            </a:r>
            <a:r>
              <a:rPr lang="en-US" dirty="0" smtClean="0"/>
              <a:t>confounding likely </a:t>
            </a:r>
            <a:r>
              <a:rPr lang="en-US" dirty="0"/>
              <a:t>exists.</a:t>
            </a:r>
          </a:p>
        </p:txBody>
      </p:sp>
    </p:spTree>
    <p:extLst>
      <p:ext uri="{BB962C8B-B14F-4D97-AF65-F5344CB8AC3E}">
        <p14:creationId xmlns:p14="http://schemas.microsoft.com/office/powerpoint/2010/main" val="275657893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96214"/>
            <a:ext cx="10515600" cy="5880749"/>
          </a:xfrm>
        </p:spPr>
        <p:txBody>
          <a:bodyPr>
            <a:normAutofit/>
          </a:bodyPr>
          <a:lstStyle/>
          <a:p>
            <a:endParaRPr lang="en-US" dirty="0" smtClean="0"/>
          </a:p>
          <a:p>
            <a:r>
              <a:rPr lang="en-US" dirty="0" smtClean="0"/>
              <a:t>The </a:t>
            </a:r>
            <a:r>
              <a:rPr lang="en-US" dirty="0"/>
              <a:t>panel judged desirable effects to be trivial </a:t>
            </a:r>
            <a:r>
              <a:rPr lang="en-US" dirty="0" smtClean="0"/>
              <a:t>with LOS </a:t>
            </a:r>
            <a:r>
              <a:rPr lang="en-US" dirty="0"/>
              <a:t>impacts being important but uncertain, while </a:t>
            </a:r>
            <a:r>
              <a:rPr lang="en-US" dirty="0" smtClean="0"/>
              <a:t>undesirable effects </a:t>
            </a:r>
            <a:r>
              <a:rPr lang="en-US" dirty="0"/>
              <a:t>were unknown given the lack of </a:t>
            </a:r>
            <a:r>
              <a:rPr lang="en-US" dirty="0" smtClean="0"/>
              <a:t>reporting among </a:t>
            </a:r>
            <a:r>
              <a:rPr lang="en-US" dirty="0"/>
              <a:t>included studies</a:t>
            </a:r>
            <a:r>
              <a:rPr lang="en-US" dirty="0" smtClean="0"/>
              <a:t>.</a:t>
            </a:r>
          </a:p>
          <a:p>
            <a:endParaRPr lang="en-US" dirty="0"/>
          </a:p>
          <a:p>
            <a:r>
              <a:rPr lang="en-US" dirty="0" smtClean="0"/>
              <a:t> </a:t>
            </a:r>
            <a:r>
              <a:rPr lang="en-US" dirty="0"/>
              <a:t>Although the drug is cheap </a:t>
            </a:r>
            <a:r>
              <a:rPr lang="en-US" dirty="0" smtClean="0"/>
              <a:t>in most </a:t>
            </a:r>
            <a:r>
              <a:rPr lang="en-US" dirty="0"/>
              <a:t>jurisdictions, there were concerns about </a:t>
            </a:r>
            <a:r>
              <a:rPr lang="en-US" dirty="0" smtClean="0">
                <a:solidFill>
                  <a:srgbClr val="FF0000"/>
                </a:solidFill>
              </a:rPr>
              <a:t>availability</a:t>
            </a:r>
            <a:r>
              <a:rPr lang="en-US" dirty="0" smtClean="0"/>
              <a:t> in </a:t>
            </a:r>
            <a:r>
              <a:rPr lang="en-US" dirty="0"/>
              <a:t>low-resource settings and the potential impact </a:t>
            </a:r>
            <a:r>
              <a:rPr lang="en-US" dirty="0" err="1" smtClean="0"/>
              <a:t>onequity</a:t>
            </a:r>
            <a:r>
              <a:rPr lang="en-US" dirty="0" smtClean="0"/>
              <a:t>.</a:t>
            </a:r>
          </a:p>
          <a:p>
            <a:r>
              <a:rPr lang="en-US" dirty="0" smtClean="0"/>
              <a:t> </a:t>
            </a:r>
            <a:r>
              <a:rPr lang="en-US" dirty="0"/>
              <a:t>Safety and the ability to reliably maintain </a:t>
            </a:r>
            <a:r>
              <a:rPr lang="en-US" dirty="0" smtClean="0"/>
              <a:t>target blood </a:t>
            </a:r>
            <a:r>
              <a:rPr lang="en-US" dirty="0"/>
              <a:t>pressure were also concerns. </a:t>
            </a:r>
            <a:endParaRPr lang="en-US" dirty="0" smtClean="0"/>
          </a:p>
          <a:p>
            <a:endParaRPr lang="en-US" dirty="0" smtClean="0"/>
          </a:p>
          <a:p>
            <a:r>
              <a:rPr lang="en-US" dirty="0" smtClean="0"/>
              <a:t>Finally</a:t>
            </a:r>
            <a:r>
              <a:rPr lang="en-US" dirty="0"/>
              <a:t>, the </a:t>
            </a:r>
            <a:r>
              <a:rPr lang="en-US" dirty="0" smtClean="0"/>
              <a:t>panel worried </a:t>
            </a:r>
            <a:r>
              <a:rPr lang="en-US" dirty="0"/>
              <a:t>that while </a:t>
            </a:r>
            <a:r>
              <a:rPr lang="en-US" dirty="0" err="1"/>
              <a:t>midodrine</a:t>
            </a:r>
            <a:r>
              <a:rPr lang="en-US" dirty="0"/>
              <a:t> may be acceptable in </a:t>
            </a:r>
            <a:r>
              <a:rPr lang="en-US" dirty="0" err="1" smtClean="0">
                <a:solidFill>
                  <a:srgbClr val="FF0000"/>
                </a:solidFill>
              </a:rPr>
              <a:t>postresuscitation</a:t>
            </a:r>
            <a:r>
              <a:rPr lang="en-US" dirty="0">
                <a:solidFill>
                  <a:srgbClr val="FF0000"/>
                </a:solidFill>
              </a:rPr>
              <a:t> </a:t>
            </a:r>
            <a:r>
              <a:rPr lang="en-US" dirty="0" smtClean="0">
                <a:solidFill>
                  <a:srgbClr val="FF0000"/>
                </a:solidFill>
              </a:rPr>
              <a:t>shock</a:t>
            </a:r>
            <a:r>
              <a:rPr lang="en-US" dirty="0"/>
              <a:t>, it is perhaps less so in the </a:t>
            </a:r>
            <a:r>
              <a:rPr lang="en-US" dirty="0" smtClean="0"/>
              <a:t>acute phase</a:t>
            </a:r>
            <a:r>
              <a:rPr lang="en-US" dirty="0"/>
              <a:t>, earlier shock management.</a:t>
            </a:r>
          </a:p>
        </p:txBody>
      </p:sp>
    </p:spTree>
    <p:extLst>
      <p:ext uri="{BB962C8B-B14F-4D97-AF65-F5344CB8AC3E}">
        <p14:creationId xmlns:p14="http://schemas.microsoft.com/office/powerpoint/2010/main" val="135425990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03032"/>
            <a:ext cx="10515600" cy="6439436"/>
          </a:xfrm>
        </p:spPr>
        <p:txBody>
          <a:bodyPr>
            <a:normAutofit/>
          </a:bodyPr>
          <a:lstStyle/>
          <a:p>
            <a:endParaRPr lang="en-US" dirty="0" smtClean="0"/>
          </a:p>
          <a:p>
            <a:r>
              <a:rPr lang="en-US" dirty="0" smtClean="0"/>
              <a:t>“</a:t>
            </a:r>
            <a:r>
              <a:rPr lang="en-US" dirty="0">
                <a:solidFill>
                  <a:srgbClr val="FF0000"/>
                </a:solidFill>
              </a:rPr>
              <a:t>In our practice</a:t>
            </a:r>
            <a:r>
              <a:rPr lang="en-US" dirty="0"/>
              <a:t>,” 32.8% of panel members </a:t>
            </a:r>
            <a:r>
              <a:rPr lang="en-US" dirty="0" smtClean="0"/>
              <a:t>use </a:t>
            </a:r>
            <a:r>
              <a:rPr lang="en-US" dirty="0" err="1" smtClean="0"/>
              <a:t>midodrine</a:t>
            </a:r>
            <a:r>
              <a:rPr lang="en-US" dirty="0" smtClean="0"/>
              <a:t> </a:t>
            </a:r>
            <a:r>
              <a:rPr lang="en-US" dirty="0"/>
              <a:t>in adults with septic shock</a:t>
            </a:r>
            <a:r>
              <a:rPr lang="en-US" dirty="0" smtClean="0"/>
              <a:t>. </a:t>
            </a:r>
          </a:p>
          <a:p>
            <a:endParaRPr lang="en-US" dirty="0" smtClean="0"/>
          </a:p>
          <a:p>
            <a:r>
              <a:rPr lang="en-US" dirty="0" smtClean="0"/>
              <a:t>Among </a:t>
            </a:r>
            <a:r>
              <a:rPr lang="en-US" dirty="0"/>
              <a:t>those </a:t>
            </a:r>
            <a:r>
              <a:rPr lang="en-US" dirty="0" smtClean="0"/>
              <a:t>who use </a:t>
            </a:r>
            <a:r>
              <a:rPr lang="en-US" dirty="0" err="1"/>
              <a:t>midodrine</a:t>
            </a:r>
            <a:r>
              <a:rPr lang="en-US" dirty="0"/>
              <a:t>, 86.4% use it after the acute phase of </a:t>
            </a:r>
            <a:r>
              <a:rPr lang="en-US" dirty="0" smtClean="0"/>
              <a:t>septic shock </a:t>
            </a:r>
            <a:r>
              <a:rPr lang="en-US" dirty="0"/>
              <a:t>to facilitate discontinuation of IV </a:t>
            </a:r>
            <a:r>
              <a:rPr lang="en-US" dirty="0" smtClean="0"/>
              <a:t>vasopressors,</a:t>
            </a:r>
          </a:p>
          <a:p>
            <a:pPr marL="0" indent="0">
              <a:buNone/>
            </a:pPr>
            <a:r>
              <a:rPr lang="en-US" dirty="0" smtClean="0"/>
              <a:t>  whereas 9.1% use it in the early acute phase of mild septic shock to                         avoid initiating IV vasopressors.</a:t>
            </a:r>
          </a:p>
          <a:p>
            <a:endParaRPr lang="en-US" dirty="0" smtClean="0"/>
          </a:p>
          <a:p>
            <a:r>
              <a:rPr lang="en-US" dirty="0" smtClean="0"/>
              <a:t> </a:t>
            </a:r>
            <a:r>
              <a:rPr lang="en-US" dirty="0"/>
              <a:t>Panel </a:t>
            </a:r>
            <a:r>
              <a:rPr lang="en-US" dirty="0" smtClean="0"/>
              <a:t>members consider </a:t>
            </a:r>
            <a:r>
              <a:rPr lang="en-US" dirty="0"/>
              <a:t>its use for patients with </a:t>
            </a:r>
            <a:r>
              <a:rPr lang="en-US" dirty="0">
                <a:solidFill>
                  <a:srgbClr val="FF0000"/>
                </a:solidFill>
              </a:rPr>
              <a:t>prolonged low-dose</a:t>
            </a:r>
          </a:p>
          <a:p>
            <a:pPr marL="0" indent="0">
              <a:buNone/>
            </a:pPr>
            <a:r>
              <a:rPr lang="en-US" dirty="0">
                <a:solidFill>
                  <a:srgbClr val="FF0000"/>
                </a:solidFill>
              </a:rPr>
              <a:t>IV vasopressor requirements </a:t>
            </a:r>
            <a:r>
              <a:rPr lang="en-US" dirty="0"/>
              <a:t>who have otherwise </a:t>
            </a:r>
            <a:r>
              <a:rPr lang="en-US" dirty="0" smtClean="0"/>
              <a:t>clinically improved</a:t>
            </a:r>
            <a:r>
              <a:rPr lang="en-US" dirty="0"/>
              <a:t>, patients with </a:t>
            </a:r>
            <a:r>
              <a:rPr lang="en-US" dirty="0">
                <a:solidFill>
                  <a:srgbClr val="FF0000"/>
                </a:solidFill>
              </a:rPr>
              <a:t>chronic renal failure</a:t>
            </a:r>
            <a:r>
              <a:rPr lang="en-US" dirty="0"/>
              <a:t>, </a:t>
            </a:r>
            <a:r>
              <a:rPr lang="en-US" dirty="0" smtClean="0"/>
              <a:t>and patients </a:t>
            </a:r>
            <a:r>
              <a:rPr lang="en-US" dirty="0"/>
              <a:t>with </a:t>
            </a:r>
            <a:r>
              <a:rPr lang="en-US" dirty="0">
                <a:solidFill>
                  <a:srgbClr val="FF0000"/>
                </a:solidFill>
              </a:rPr>
              <a:t>cirrhosis</a:t>
            </a:r>
            <a:r>
              <a:rPr lang="en-US" dirty="0"/>
              <a:t>. </a:t>
            </a:r>
            <a:endParaRPr lang="en-US" dirty="0" smtClean="0"/>
          </a:p>
          <a:p>
            <a:pPr marL="0" indent="0">
              <a:buNone/>
            </a:pPr>
            <a:endParaRPr lang="en-US" dirty="0"/>
          </a:p>
          <a:p>
            <a:r>
              <a:rPr lang="en-US" dirty="0" smtClean="0"/>
              <a:t>Ultimately</a:t>
            </a:r>
            <a:r>
              <a:rPr lang="en-US" dirty="0"/>
              <a:t>, the panel decided there was insufficient </a:t>
            </a:r>
            <a:r>
              <a:rPr lang="en-US" dirty="0" smtClean="0"/>
              <a:t>evidence to </a:t>
            </a:r>
            <a:r>
              <a:rPr lang="en-US" dirty="0"/>
              <a:t>make a recommendation but felt this question must be a future research priority given the promising, but non-definitive results from phase II RCTs.</a:t>
            </a:r>
          </a:p>
          <a:p>
            <a:pPr marL="0" indent="0">
              <a:buNone/>
            </a:pPr>
            <a:endParaRPr lang="en-US" dirty="0"/>
          </a:p>
        </p:txBody>
      </p:sp>
    </p:spTree>
    <p:extLst>
      <p:ext uri="{BB962C8B-B14F-4D97-AF65-F5344CB8AC3E}">
        <p14:creationId xmlns:p14="http://schemas.microsoft.com/office/powerpoint/2010/main" val="47196261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07606"/>
          </a:xfrm>
        </p:spPr>
        <p:txBody>
          <a:bodyPr>
            <a:normAutofit fontScale="90000"/>
          </a:bodyPr>
          <a:lstStyle/>
          <a:p>
            <a:r>
              <a:rPr lang="en-US" sz="2400" b="1" dirty="0">
                <a:solidFill>
                  <a:srgbClr val="FF0000"/>
                </a:solidFill>
              </a:rPr>
              <a:t>Beta‑blockers</a:t>
            </a:r>
          </a:p>
        </p:txBody>
      </p:sp>
      <p:sp>
        <p:nvSpPr>
          <p:cNvPr id="3" name="Content Placeholder 2"/>
          <p:cNvSpPr>
            <a:spLocks noGrp="1"/>
          </p:cNvSpPr>
          <p:nvPr>
            <p:ph idx="1"/>
          </p:nvPr>
        </p:nvSpPr>
        <p:spPr>
          <a:xfrm>
            <a:off x="838200" y="862885"/>
            <a:ext cx="10515600" cy="5859886"/>
          </a:xfrm>
        </p:spPr>
        <p:txBody>
          <a:bodyPr>
            <a:normAutofit/>
          </a:bodyPr>
          <a:lstStyle/>
          <a:p>
            <a:r>
              <a:rPr lang="en-US" dirty="0"/>
              <a:t>Although the use of beta-blockers in septic shock </a:t>
            </a:r>
            <a:r>
              <a:rPr lang="en-US" dirty="0" smtClean="0"/>
              <a:t>may seem </a:t>
            </a:r>
            <a:r>
              <a:rPr lang="en-US" dirty="0"/>
              <a:t>counterintuitive, pre-clinical data suggests it </a:t>
            </a:r>
            <a:r>
              <a:rPr lang="en-US" dirty="0" smtClean="0"/>
              <a:t>may improve </a:t>
            </a:r>
            <a:r>
              <a:rPr lang="en-US" dirty="0"/>
              <a:t>outcomes </a:t>
            </a:r>
            <a:r>
              <a:rPr lang="en-US" dirty="0" smtClean="0"/>
              <a:t>.</a:t>
            </a:r>
          </a:p>
          <a:p>
            <a:endParaRPr lang="en-US" dirty="0" smtClean="0"/>
          </a:p>
          <a:p>
            <a:r>
              <a:rPr lang="en-US" dirty="0" smtClean="0"/>
              <a:t>The </a:t>
            </a:r>
            <a:r>
              <a:rPr lang="en-US" dirty="0"/>
              <a:t>exact mechanism </a:t>
            </a:r>
            <a:r>
              <a:rPr lang="en-US" dirty="0" smtClean="0"/>
              <a:t>remains unclear</a:t>
            </a:r>
            <a:r>
              <a:rPr lang="en-US" dirty="0"/>
              <a:t>; however, it may be related to </a:t>
            </a:r>
            <a:r>
              <a:rPr lang="en-US" dirty="0">
                <a:solidFill>
                  <a:srgbClr val="FF0000"/>
                </a:solidFill>
              </a:rPr>
              <a:t>decreased </a:t>
            </a:r>
            <a:r>
              <a:rPr lang="en-US" dirty="0" smtClean="0">
                <a:solidFill>
                  <a:srgbClr val="FF0000"/>
                </a:solidFill>
              </a:rPr>
              <a:t>myocardial workload</a:t>
            </a:r>
            <a:r>
              <a:rPr lang="en-US" dirty="0" smtClean="0"/>
              <a:t> </a:t>
            </a:r>
            <a:r>
              <a:rPr lang="en-US" dirty="0"/>
              <a:t>and optimized </a:t>
            </a:r>
            <a:r>
              <a:rPr lang="en-US" dirty="0">
                <a:solidFill>
                  <a:srgbClr val="FF0000"/>
                </a:solidFill>
              </a:rPr>
              <a:t>myocardial energy </a:t>
            </a:r>
            <a:r>
              <a:rPr lang="en-US" dirty="0" smtClean="0">
                <a:solidFill>
                  <a:srgbClr val="FF0000"/>
                </a:solidFill>
              </a:rPr>
              <a:t>efficiency.</a:t>
            </a:r>
            <a:endParaRPr lang="en-US" dirty="0">
              <a:solidFill>
                <a:srgbClr val="FF0000"/>
              </a:solidFill>
            </a:endParaRPr>
          </a:p>
          <a:p>
            <a:endParaRPr lang="en-US" dirty="0" smtClean="0"/>
          </a:p>
          <a:p>
            <a:r>
              <a:rPr lang="en-US" dirty="0" smtClean="0"/>
              <a:t>Despite </a:t>
            </a:r>
            <a:r>
              <a:rPr lang="en-US" dirty="0"/>
              <a:t>promising animal studies, the </a:t>
            </a:r>
            <a:r>
              <a:rPr lang="en-US" dirty="0" smtClean="0"/>
              <a:t>RCT data </a:t>
            </a:r>
            <a:r>
              <a:rPr lang="en-US" dirty="0"/>
              <a:t>addressing this question have produced </a:t>
            </a:r>
            <a:r>
              <a:rPr lang="en-US" dirty="0" smtClean="0"/>
              <a:t>variable results</a:t>
            </a:r>
            <a:r>
              <a:rPr lang="en-US" dirty="0"/>
              <a:t>. </a:t>
            </a:r>
            <a:r>
              <a:rPr lang="en-US" dirty="0" smtClean="0"/>
              <a:t>The </a:t>
            </a:r>
            <a:r>
              <a:rPr lang="en-US" dirty="0"/>
              <a:t>panel considered the most comprehensive </a:t>
            </a:r>
            <a:r>
              <a:rPr lang="en-US" dirty="0" err="1" smtClean="0"/>
              <a:t>metaanalysi</a:t>
            </a:r>
            <a:r>
              <a:rPr lang="en-US" dirty="0" smtClean="0"/>
              <a:t>  addressing </a:t>
            </a:r>
            <a:r>
              <a:rPr lang="en-US" dirty="0"/>
              <a:t>this question which was recently published and included 12 RCTs and 1170 patients.</a:t>
            </a:r>
          </a:p>
          <a:p>
            <a:endParaRPr lang="en-US" dirty="0"/>
          </a:p>
          <a:p>
            <a:r>
              <a:rPr lang="en-US" dirty="0"/>
              <a:t> Pooled analysis demonstrated an uncertain effect of beta-blockers on mortality (RR 0.76; 95% CI, 0.62–0.93, very low certainty), bradycardia (RR 3.14; 95% CI, 0.91–10.82, very low certainty), ICU LOS (MD 0.75d fewer; 95% CI, 3.43 fewer to 1.93 more, very low certainty</a:t>
            </a:r>
            <a:r>
              <a:rPr lang="en-US" dirty="0" smtClean="0"/>
              <a:t>), and </a:t>
            </a:r>
            <a:r>
              <a:rPr lang="en-US" dirty="0"/>
              <a:t>hospital LOS (MD 1.03 d more; 95% CI, 1.92 fewer to 3.98 more, very low certainty).</a:t>
            </a:r>
          </a:p>
          <a:p>
            <a:endParaRPr lang="en-US" dirty="0"/>
          </a:p>
        </p:txBody>
      </p:sp>
    </p:spTree>
    <p:extLst>
      <p:ext uri="{BB962C8B-B14F-4D97-AF65-F5344CB8AC3E}">
        <p14:creationId xmlns:p14="http://schemas.microsoft.com/office/powerpoint/2010/main" val="330593346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47730"/>
            <a:ext cx="10515600" cy="5829233"/>
          </a:xfrm>
        </p:spPr>
        <p:txBody>
          <a:bodyPr>
            <a:normAutofit/>
          </a:bodyPr>
          <a:lstStyle/>
          <a:p>
            <a:endParaRPr lang="en-US" dirty="0" smtClean="0"/>
          </a:p>
          <a:p>
            <a:endParaRPr lang="en-US" dirty="0" smtClean="0"/>
          </a:p>
          <a:p>
            <a:r>
              <a:rPr lang="en-US" dirty="0" smtClean="0"/>
              <a:t>Beta-blockers were </a:t>
            </a:r>
            <a:r>
              <a:rPr lang="en-US" dirty="0"/>
              <a:t>probably associated with a reduction in </a:t>
            </a:r>
            <a:r>
              <a:rPr lang="en-US" dirty="0" smtClean="0">
                <a:solidFill>
                  <a:srgbClr val="FF0000"/>
                </a:solidFill>
              </a:rPr>
              <a:t>new-onset </a:t>
            </a:r>
            <a:r>
              <a:rPr lang="en-US" dirty="0" err="1" smtClean="0">
                <a:solidFill>
                  <a:srgbClr val="FF0000"/>
                </a:solidFill>
              </a:rPr>
              <a:t>tachyarrhythmias</a:t>
            </a:r>
            <a:r>
              <a:rPr lang="en-US" dirty="0" smtClean="0"/>
              <a:t> </a:t>
            </a:r>
            <a:r>
              <a:rPr lang="en-US" dirty="0"/>
              <a:t>(RR 0.37; 95% CI, 0.18–1.78, </a:t>
            </a:r>
            <a:r>
              <a:rPr lang="en-US" dirty="0" smtClean="0"/>
              <a:t>moderate   certainty</a:t>
            </a:r>
            <a:r>
              <a:rPr lang="en-US" dirty="0"/>
              <a:t>), but also probably associated with an </a:t>
            </a:r>
            <a:r>
              <a:rPr lang="en-US" dirty="0" smtClean="0">
                <a:solidFill>
                  <a:srgbClr val="FF0000"/>
                </a:solidFill>
              </a:rPr>
              <a:t>increased duration </a:t>
            </a:r>
            <a:r>
              <a:rPr lang="en-US" dirty="0">
                <a:solidFill>
                  <a:srgbClr val="FF0000"/>
                </a:solidFill>
              </a:rPr>
              <a:t>of </a:t>
            </a:r>
            <a:r>
              <a:rPr lang="en-US" dirty="0" smtClean="0">
                <a:solidFill>
                  <a:srgbClr val="FF0000"/>
                </a:solidFill>
              </a:rPr>
              <a:t> vasopressor </a:t>
            </a:r>
            <a:r>
              <a:rPr lang="en-US" dirty="0">
                <a:solidFill>
                  <a:srgbClr val="FF0000"/>
                </a:solidFill>
              </a:rPr>
              <a:t>use </a:t>
            </a:r>
            <a:r>
              <a:rPr lang="en-US" dirty="0"/>
              <a:t>(MD 1.04 d more; 95% </a:t>
            </a:r>
            <a:r>
              <a:rPr lang="en-US" dirty="0" smtClean="0"/>
              <a:t>CI, 0.37–1.72 </a:t>
            </a:r>
            <a:r>
              <a:rPr lang="en-US" dirty="0"/>
              <a:t>d more, </a:t>
            </a:r>
            <a:r>
              <a:rPr lang="en-US" dirty="0" smtClean="0"/>
              <a:t>moderate certainty</a:t>
            </a:r>
            <a:r>
              <a:rPr lang="en-US" dirty="0"/>
              <a:t>).</a:t>
            </a:r>
          </a:p>
          <a:p>
            <a:endParaRPr lang="en-US" dirty="0" smtClean="0"/>
          </a:p>
          <a:p>
            <a:r>
              <a:rPr lang="en-US" dirty="0" smtClean="0"/>
              <a:t>The </a:t>
            </a:r>
            <a:r>
              <a:rPr lang="en-US" dirty="0"/>
              <a:t>panel judged both desirable and undesirable </a:t>
            </a:r>
            <a:r>
              <a:rPr lang="en-US" dirty="0" smtClean="0"/>
              <a:t>effects to </a:t>
            </a:r>
            <a:r>
              <a:rPr lang="en-US" dirty="0"/>
              <a:t>be trivial and given moderate costs associated with </a:t>
            </a:r>
            <a:r>
              <a:rPr lang="en-US" dirty="0" smtClean="0"/>
              <a:t>IV beta-blockers</a:t>
            </a:r>
            <a:r>
              <a:rPr lang="en-US" dirty="0"/>
              <a:t>, variability in their availability (especially </a:t>
            </a:r>
            <a:r>
              <a:rPr lang="en-US" dirty="0" smtClean="0"/>
              <a:t>of shorter-acting </a:t>
            </a:r>
            <a:r>
              <a:rPr lang="en-US" dirty="0"/>
              <a:t>beta-blockers), and the potential </a:t>
            </a:r>
            <a:r>
              <a:rPr lang="en-US" dirty="0" smtClean="0"/>
              <a:t>impact on </a:t>
            </a:r>
            <a:r>
              <a:rPr lang="en-US" dirty="0"/>
              <a:t>health equity, decided a </a:t>
            </a:r>
            <a:r>
              <a:rPr lang="en-US" dirty="0">
                <a:solidFill>
                  <a:srgbClr val="FFC000"/>
                </a:solidFill>
              </a:rPr>
              <a:t>conditional </a:t>
            </a:r>
            <a:r>
              <a:rPr lang="en-US" dirty="0" smtClean="0">
                <a:solidFill>
                  <a:srgbClr val="FFC000"/>
                </a:solidFill>
              </a:rPr>
              <a:t>recommendation against</a:t>
            </a:r>
            <a:r>
              <a:rPr lang="en-US" dirty="0" smtClean="0"/>
              <a:t> </a:t>
            </a:r>
            <a:r>
              <a:rPr lang="en-US" dirty="0"/>
              <a:t>this intervention was most appropriate. </a:t>
            </a:r>
            <a:endParaRPr lang="en-US" dirty="0" smtClean="0"/>
          </a:p>
          <a:p>
            <a:pPr marL="0" indent="0">
              <a:buNone/>
            </a:pPr>
            <a:endParaRPr lang="en-US" dirty="0"/>
          </a:p>
          <a:p>
            <a:r>
              <a:rPr lang="en-US" dirty="0" smtClean="0"/>
              <a:t>The </a:t>
            </a:r>
            <a:r>
              <a:rPr lang="en-US" dirty="0"/>
              <a:t>role of beta-blockers in sepsis—including the optimal timing of administration, agent selection, and identification of </a:t>
            </a:r>
            <a:r>
              <a:rPr lang="en-US" dirty="0" err="1" smtClean="0"/>
              <a:t>subgroupsmost</a:t>
            </a:r>
            <a:r>
              <a:rPr lang="en-US" dirty="0" smtClean="0"/>
              <a:t> </a:t>
            </a:r>
            <a:r>
              <a:rPr lang="en-US" dirty="0"/>
              <a:t>likely to benefit—is a key research priority.</a:t>
            </a:r>
          </a:p>
          <a:p>
            <a:endParaRPr lang="en-US" dirty="0"/>
          </a:p>
        </p:txBody>
      </p:sp>
    </p:spTree>
    <p:extLst>
      <p:ext uri="{BB962C8B-B14F-4D97-AF65-F5344CB8AC3E}">
        <p14:creationId xmlns:p14="http://schemas.microsoft.com/office/powerpoint/2010/main" val="2294907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67425"/>
            <a:ext cx="10515600" cy="6009538"/>
          </a:xfrm>
        </p:spPr>
        <p:txBody>
          <a:bodyPr/>
          <a:lstStyle/>
          <a:p>
            <a:endParaRPr lang="en-US" dirty="0" smtClean="0"/>
          </a:p>
          <a:p>
            <a:endParaRPr lang="en-US" dirty="0" smtClean="0"/>
          </a:p>
          <a:p>
            <a:endParaRPr lang="en-US" dirty="0"/>
          </a:p>
          <a:p>
            <a:r>
              <a:rPr lang="en-US" dirty="0" smtClean="0">
                <a:solidFill>
                  <a:srgbClr val="FF0000"/>
                </a:solidFill>
              </a:rPr>
              <a:t>Complications</a:t>
            </a:r>
            <a:r>
              <a:rPr lang="en-US" dirty="0" smtClean="0"/>
              <a:t> </a:t>
            </a:r>
            <a:r>
              <a:rPr lang="en-US" dirty="0"/>
              <a:t>were observed </a:t>
            </a:r>
            <a:r>
              <a:rPr lang="en-US" dirty="0" smtClean="0"/>
              <a:t>in </a:t>
            </a:r>
            <a:r>
              <a:rPr lang="en-US" dirty="0" smtClean="0">
                <a:solidFill>
                  <a:srgbClr val="FF0000"/>
                </a:solidFill>
              </a:rPr>
              <a:t>2.89</a:t>
            </a:r>
            <a:r>
              <a:rPr lang="en-US" dirty="0">
                <a:solidFill>
                  <a:srgbClr val="FF0000"/>
                </a:solidFill>
              </a:rPr>
              <a:t>%</a:t>
            </a:r>
            <a:r>
              <a:rPr lang="en-US" dirty="0"/>
              <a:t> (95% CI, 2.18–3.70%) of arterial catheters in </a:t>
            </a:r>
            <a:r>
              <a:rPr lang="en-US" dirty="0" smtClean="0"/>
              <a:t>one study.</a:t>
            </a:r>
            <a:endParaRPr lang="en-US" dirty="0"/>
          </a:p>
          <a:p>
            <a:pPr marL="0" indent="0">
              <a:buNone/>
            </a:pPr>
            <a:endParaRPr lang="en-US" dirty="0" smtClean="0"/>
          </a:p>
          <a:p>
            <a:r>
              <a:rPr lang="en-US" dirty="0" smtClean="0"/>
              <a:t> </a:t>
            </a:r>
            <a:r>
              <a:rPr lang="en-US" dirty="0"/>
              <a:t>Concordance of non-invasive with invasive </a:t>
            </a:r>
            <a:r>
              <a:rPr lang="en-US" dirty="0" smtClean="0"/>
              <a:t>blood pressure </a:t>
            </a:r>
            <a:r>
              <a:rPr lang="en-US" dirty="0"/>
              <a:t>measurements </a:t>
            </a:r>
            <a:r>
              <a:rPr lang="en-US" dirty="0">
                <a:solidFill>
                  <a:srgbClr val="FF0000"/>
                </a:solidFill>
              </a:rPr>
              <a:t>(defined as a &lt; 10 mmHg </a:t>
            </a:r>
            <a:r>
              <a:rPr lang="en-US" dirty="0" smtClean="0">
                <a:solidFill>
                  <a:srgbClr val="FF0000"/>
                </a:solidFill>
              </a:rPr>
              <a:t>difference</a:t>
            </a:r>
            <a:r>
              <a:rPr lang="en-US" dirty="0" smtClean="0"/>
              <a:t>) was </a:t>
            </a:r>
            <a:r>
              <a:rPr lang="en-US" dirty="0"/>
              <a:t>73% (95% CI, 66–81%) for mean pressure (</a:t>
            </a:r>
            <a:r>
              <a:rPr lang="en-US" dirty="0" smtClean="0"/>
              <a:t>12 studies</a:t>
            </a:r>
            <a:r>
              <a:rPr lang="en-US" dirty="0"/>
              <a:t>), 65% (95% CI, 44–83%) for systolic pressure (</a:t>
            </a:r>
            <a:r>
              <a:rPr lang="en-US" dirty="0" smtClean="0"/>
              <a:t>7</a:t>
            </a:r>
            <a:r>
              <a:rPr lang="en-US" dirty="0"/>
              <a:t>studies), and 85% (95% CI, 71–96%) for diastolic </a:t>
            </a:r>
            <a:r>
              <a:rPr lang="en-US" dirty="0" smtClean="0"/>
              <a:t>pressure (6 </a:t>
            </a:r>
            <a:r>
              <a:rPr lang="en-US" dirty="0"/>
              <a:t>studies).</a:t>
            </a:r>
          </a:p>
        </p:txBody>
      </p:sp>
    </p:spTree>
    <p:extLst>
      <p:ext uri="{BB962C8B-B14F-4D97-AF65-F5344CB8AC3E}">
        <p14:creationId xmlns:p14="http://schemas.microsoft.com/office/powerpoint/2010/main" val="19933362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0304"/>
            <a:ext cx="10515600" cy="6677696"/>
          </a:xfrm>
        </p:spPr>
        <p:txBody>
          <a:bodyPr>
            <a:normAutofit/>
          </a:bodyPr>
          <a:lstStyle/>
          <a:p>
            <a:endParaRPr lang="en-US" dirty="0" smtClean="0"/>
          </a:p>
          <a:p>
            <a:r>
              <a:rPr lang="en-US" dirty="0" smtClean="0"/>
              <a:t>Although </a:t>
            </a:r>
            <a:r>
              <a:rPr lang="en-US" dirty="0"/>
              <a:t>concordance of non-invasive with </a:t>
            </a:r>
            <a:r>
              <a:rPr lang="en-US" dirty="0" smtClean="0"/>
              <a:t>invasive blood </a:t>
            </a:r>
            <a:r>
              <a:rPr lang="en-US" dirty="0"/>
              <a:t>pressure was </a:t>
            </a:r>
            <a:r>
              <a:rPr lang="en-US" dirty="0">
                <a:solidFill>
                  <a:srgbClr val="FF0000"/>
                </a:solidFill>
              </a:rPr>
              <a:t>moderate</a:t>
            </a:r>
            <a:r>
              <a:rPr lang="en-US" dirty="0"/>
              <a:t>, several panel </a:t>
            </a:r>
            <a:r>
              <a:rPr lang="en-US" dirty="0" smtClean="0"/>
              <a:t>members raised </a:t>
            </a:r>
            <a:r>
              <a:rPr lang="en-US" dirty="0"/>
              <a:t>concerns that the observed discordance may </a:t>
            </a:r>
            <a:r>
              <a:rPr lang="en-US" dirty="0" smtClean="0"/>
              <a:t>lead to </a:t>
            </a:r>
            <a:r>
              <a:rPr lang="en-US" dirty="0"/>
              <a:t>inappropriate vasopressor use or difficulties </a:t>
            </a:r>
            <a:r>
              <a:rPr lang="en-US" dirty="0" smtClean="0"/>
              <a:t>maintaining target </a:t>
            </a:r>
            <a:r>
              <a:rPr lang="en-US" dirty="0"/>
              <a:t>blood pressure with a non-invasive approach.</a:t>
            </a:r>
          </a:p>
          <a:p>
            <a:endParaRPr lang="en-US" dirty="0" smtClean="0"/>
          </a:p>
          <a:p>
            <a:r>
              <a:rPr lang="en-US" dirty="0" smtClean="0"/>
              <a:t>Ultimately</a:t>
            </a:r>
            <a:r>
              <a:rPr lang="en-US" dirty="0"/>
              <a:t>, considering the very low certainty of </a:t>
            </a:r>
            <a:r>
              <a:rPr lang="en-US" dirty="0" smtClean="0"/>
              <a:t>evidence, the </a:t>
            </a:r>
            <a:r>
              <a:rPr lang="en-US" dirty="0"/>
              <a:t>lack of clear associations with clinical </a:t>
            </a:r>
            <a:r>
              <a:rPr lang="en-US" dirty="0" smtClean="0"/>
              <a:t>benefit, and </a:t>
            </a:r>
            <a:r>
              <a:rPr lang="en-US" dirty="0"/>
              <a:t>concerns regarding equity, patient comfort, </a:t>
            </a:r>
            <a:r>
              <a:rPr lang="en-US" dirty="0" smtClean="0"/>
              <a:t>and measurement </a:t>
            </a:r>
            <a:r>
              <a:rPr lang="en-US" dirty="0"/>
              <a:t>discordance, the panel issued a </a:t>
            </a:r>
            <a:r>
              <a:rPr lang="en-US" dirty="0">
                <a:solidFill>
                  <a:srgbClr val="FFC000"/>
                </a:solidFill>
              </a:rPr>
              <a:t>conditional</a:t>
            </a:r>
          </a:p>
          <a:p>
            <a:r>
              <a:rPr lang="en-US" dirty="0">
                <a:solidFill>
                  <a:srgbClr val="FFC000"/>
                </a:solidFill>
              </a:rPr>
              <a:t>recommendation </a:t>
            </a:r>
            <a:r>
              <a:rPr lang="en-US" dirty="0"/>
              <a:t>supporting the use of either </a:t>
            </a:r>
            <a:r>
              <a:rPr lang="en-US" dirty="0" smtClean="0"/>
              <a:t>non-invasive or </a:t>
            </a:r>
            <a:r>
              <a:rPr lang="en-US" dirty="0"/>
              <a:t>invasive blood pressure monitoring</a:t>
            </a:r>
            <a:r>
              <a:rPr lang="en-US" dirty="0" smtClean="0"/>
              <a:t>.</a:t>
            </a:r>
          </a:p>
          <a:p>
            <a:endParaRPr lang="en-US" dirty="0"/>
          </a:p>
          <a:p>
            <a:r>
              <a:rPr lang="en-US" dirty="0" smtClean="0"/>
              <a:t> However, several </a:t>
            </a:r>
            <a:r>
              <a:rPr lang="en-US" dirty="0"/>
              <a:t>panel members felt strongly that </a:t>
            </a:r>
            <a:r>
              <a:rPr lang="en-US" dirty="0" smtClean="0"/>
              <a:t>measurement discordance </a:t>
            </a:r>
            <a:r>
              <a:rPr lang="en-US" dirty="0"/>
              <a:t>should lead to a </a:t>
            </a:r>
            <a:r>
              <a:rPr lang="en-US" dirty="0">
                <a:solidFill>
                  <a:srgbClr val="FFC000"/>
                </a:solidFill>
              </a:rPr>
              <a:t>suggestion</a:t>
            </a:r>
            <a:r>
              <a:rPr lang="en-US" dirty="0"/>
              <a:t> to use </a:t>
            </a:r>
            <a:r>
              <a:rPr lang="en-US" dirty="0" smtClean="0"/>
              <a:t>invasive monitoring.</a:t>
            </a:r>
          </a:p>
          <a:p>
            <a:endParaRPr lang="en-US" dirty="0" smtClean="0"/>
          </a:p>
          <a:p>
            <a:r>
              <a:rPr lang="en-US" dirty="0" smtClean="0"/>
              <a:t> </a:t>
            </a:r>
            <a:r>
              <a:rPr lang="en-US" dirty="0"/>
              <a:t>Regional variability in standards of care </a:t>
            </a:r>
            <a:r>
              <a:rPr lang="en-US" dirty="0" smtClean="0"/>
              <a:t>was also </a:t>
            </a:r>
            <a:r>
              <a:rPr lang="en-US" dirty="0"/>
              <a:t>acknowledged.</a:t>
            </a:r>
          </a:p>
        </p:txBody>
      </p:sp>
    </p:spTree>
    <p:extLst>
      <p:ext uri="{BB962C8B-B14F-4D97-AF65-F5344CB8AC3E}">
        <p14:creationId xmlns:p14="http://schemas.microsoft.com/office/powerpoint/2010/main" val="36550775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0304"/>
            <a:ext cx="10515600" cy="6677696"/>
          </a:xfrm>
        </p:spPr>
        <p:txBody>
          <a:bodyPr>
            <a:normAutofit/>
          </a:bodyPr>
          <a:lstStyle/>
          <a:p>
            <a:endParaRPr lang="en-US" dirty="0" smtClean="0">
              <a:solidFill>
                <a:srgbClr val="FF0000"/>
              </a:solidFill>
            </a:endParaRPr>
          </a:p>
          <a:p>
            <a:r>
              <a:rPr lang="en-US" dirty="0" smtClean="0">
                <a:solidFill>
                  <a:srgbClr val="FF0000"/>
                </a:solidFill>
              </a:rPr>
              <a:t>“</a:t>
            </a:r>
            <a:r>
              <a:rPr lang="en-US" dirty="0">
                <a:solidFill>
                  <a:srgbClr val="FF0000"/>
                </a:solidFill>
              </a:rPr>
              <a:t>In our practice</a:t>
            </a:r>
            <a:r>
              <a:rPr lang="en-US" dirty="0"/>
              <a:t>,” most panel members </a:t>
            </a:r>
            <a:r>
              <a:rPr lang="en-US" dirty="0">
                <a:solidFill>
                  <a:srgbClr val="FF0000"/>
                </a:solidFill>
              </a:rPr>
              <a:t>(62.7%) </a:t>
            </a:r>
            <a:r>
              <a:rPr lang="en-US" dirty="0"/>
              <a:t>use </a:t>
            </a:r>
            <a:r>
              <a:rPr lang="en-US" dirty="0" smtClean="0"/>
              <a:t>invasive blood </a:t>
            </a:r>
            <a:r>
              <a:rPr lang="en-US" dirty="0"/>
              <a:t>pressure monitoring in patients with </a:t>
            </a:r>
            <a:r>
              <a:rPr lang="en-US" dirty="0" smtClean="0"/>
              <a:t>septic shock.</a:t>
            </a:r>
          </a:p>
          <a:p>
            <a:pPr marL="0" indent="0">
              <a:buNone/>
            </a:pPr>
            <a:endParaRPr lang="en-US" dirty="0" smtClean="0"/>
          </a:p>
          <a:p>
            <a:r>
              <a:rPr lang="en-US" dirty="0" smtClean="0"/>
              <a:t> </a:t>
            </a:r>
            <a:r>
              <a:rPr lang="en-US" dirty="0"/>
              <a:t>Of the 37.3% that routinely treat adults with </a:t>
            </a:r>
            <a:r>
              <a:rPr lang="en-US" dirty="0" smtClean="0"/>
              <a:t>septic shock </a:t>
            </a:r>
            <a:r>
              <a:rPr lang="en-US" dirty="0"/>
              <a:t>without invasive monitoring, nearly all (92.0</a:t>
            </a:r>
            <a:r>
              <a:rPr lang="en-US" dirty="0" smtClean="0"/>
              <a:t>%) measure </a:t>
            </a:r>
            <a:r>
              <a:rPr lang="en-US" dirty="0"/>
              <a:t>non-invasive blood pressure at least every </a:t>
            </a:r>
            <a:r>
              <a:rPr lang="en-US" dirty="0" smtClean="0"/>
              <a:t>15 min </a:t>
            </a:r>
            <a:r>
              <a:rPr lang="en-US" dirty="0"/>
              <a:t>during early shock or with escalating </a:t>
            </a:r>
            <a:r>
              <a:rPr lang="en-US" dirty="0" smtClean="0"/>
              <a:t>vasopressor doses </a:t>
            </a:r>
            <a:r>
              <a:rPr lang="en-US" dirty="0"/>
              <a:t>(72.0% </a:t>
            </a:r>
            <a:r>
              <a:rPr lang="en-US" dirty="0">
                <a:solidFill>
                  <a:srgbClr val="FF0000"/>
                </a:solidFill>
              </a:rPr>
              <a:t>every 15 min,</a:t>
            </a:r>
            <a:r>
              <a:rPr lang="en-US" dirty="0"/>
              <a:t> 20.0% more frequently); less</a:t>
            </a:r>
          </a:p>
          <a:p>
            <a:endParaRPr lang="en-US" dirty="0" smtClean="0"/>
          </a:p>
          <a:p>
            <a:r>
              <a:rPr lang="en-US" dirty="0" smtClean="0"/>
              <a:t>frequent </a:t>
            </a:r>
            <a:r>
              <a:rPr lang="en-US" dirty="0"/>
              <a:t>assessments are more common after the </a:t>
            </a:r>
            <a:r>
              <a:rPr lang="en-US" dirty="0" smtClean="0"/>
              <a:t>acute phase </a:t>
            </a:r>
            <a:r>
              <a:rPr lang="en-US" dirty="0"/>
              <a:t>or with more stable vasopressor doses (28.0% </a:t>
            </a:r>
            <a:r>
              <a:rPr lang="en-US" dirty="0" smtClean="0"/>
              <a:t>every 15 </a:t>
            </a:r>
            <a:r>
              <a:rPr lang="en-US" dirty="0"/>
              <a:t>min, 32.0% </a:t>
            </a:r>
            <a:r>
              <a:rPr lang="en-US" dirty="0">
                <a:solidFill>
                  <a:srgbClr val="FF0000"/>
                </a:solidFill>
              </a:rPr>
              <a:t>every 30 min</a:t>
            </a:r>
            <a:r>
              <a:rPr lang="en-US" dirty="0"/>
              <a:t>, 36.0% every 60 min). </a:t>
            </a:r>
            <a:endParaRPr lang="en-US" dirty="0" smtClean="0"/>
          </a:p>
          <a:p>
            <a:endParaRPr lang="en-US" dirty="0" smtClean="0"/>
          </a:p>
          <a:p>
            <a:r>
              <a:rPr lang="en-US" dirty="0" smtClean="0"/>
              <a:t>Further, only </a:t>
            </a:r>
            <a:r>
              <a:rPr lang="en-US" dirty="0">
                <a:solidFill>
                  <a:srgbClr val="FF0000"/>
                </a:solidFill>
              </a:rPr>
              <a:t>28.0%</a:t>
            </a:r>
            <a:r>
              <a:rPr lang="en-US" dirty="0"/>
              <a:t> have a specific vasopressor dose at </a:t>
            </a:r>
            <a:r>
              <a:rPr lang="en-US" dirty="0" smtClean="0"/>
              <a:t>which they </a:t>
            </a:r>
            <a:r>
              <a:rPr lang="en-US" dirty="0"/>
              <a:t>routinely initiate invasive monitoring (</a:t>
            </a:r>
            <a:r>
              <a:rPr lang="en-US" dirty="0">
                <a:solidFill>
                  <a:srgbClr val="FF0000"/>
                </a:solidFill>
              </a:rPr>
              <a:t>range: </a:t>
            </a:r>
            <a:r>
              <a:rPr lang="en-US" dirty="0" smtClean="0">
                <a:solidFill>
                  <a:srgbClr val="FF0000"/>
                </a:solidFill>
              </a:rPr>
              <a:t>0.1–0.5 </a:t>
            </a:r>
            <a:r>
              <a:rPr lang="el-GR" dirty="0" smtClean="0">
                <a:solidFill>
                  <a:srgbClr val="FF0000"/>
                </a:solidFill>
              </a:rPr>
              <a:t>μ</a:t>
            </a:r>
            <a:r>
              <a:rPr lang="en-US" dirty="0">
                <a:solidFill>
                  <a:srgbClr val="FF0000"/>
                </a:solidFill>
              </a:rPr>
              <a:t>g/kg/min norepinephrine equivalents).</a:t>
            </a:r>
          </a:p>
        </p:txBody>
      </p:sp>
    </p:spTree>
    <p:extLst>
      <p:ext uri="{BB962C8B-B14F-4D97-AF65-F5344CB8AC3E}">
        <p14:creationId xmlns:p14="http://schemas.microsoft.com/office/powerpoint/2010/main" val="404743996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2120</TotalTime>
  <Words>6589</Words>
  <Application>Microsoft Office PowerPoint</Application>
  <PresentationFormat>Widescreen</PresentationFormat>
  <Paragraphs>437</Paragraphs>
  <Slides>63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63</vt:i4>
      </vt:variant>
    </vt:vector>
  </HeadingPairs>
  <TitlesOfParts>
    <vt:vector size="68" baseType="lpstr">
      <vt:lpstr>Arial</vt:lpstr>
      <vt:lpstr>Century Gothic</vt:lpstr>
      <vt:lpstr>MyriadPro-Semibold</vt:lpstr>
      <vt:lpstr>Wingdings 3</vt:lpstr>
      <vt:lpstr>Ion</vt:lpstr>
      <vt:lpstr>Hemodynamic management Sepsis Guidelines 2026</vt:lpstr>
      <vt:lpstr>PowerPoint Presentation</vt:lpstr>
      <vt:lpstr>PowerPoint Presentation</vt:lpstr>
      <vt:lpstr>Blood pressure monitoring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Liberal vs. conservative approach to resuscitation</vt:lpstr>
      <vt:lpstr>PowerPoint Presentation</vt:lpstr>
      <vt:lpstr>PowerPoint Presentation</vt:lpstr>
      <vt:lpstr>PowerPoint Presentation</vt:lpstr>
      <vt:lpstr>Fluid resuscitation guided by dynamic measures</vt:lpstr>
      <vt:lpstr>PowerPoint Presentation</vt:lpstr>
      <vt:lpstr>PowerPoint Presentation</vt:lpstr>
      <vt:lpstr>PowerPoint Presentation</vt:lpstr>
      <vt:lpstr>PowerPoint Presentation</vt:lpstr>
      <vt:lpstr>PowerPoint Presentation</vt:lpstr>
      <vt:lpstr>Cardiac output monitoring devices</vt:lpstr>
      <vt:lpstr>PowerPoint Presentation</vt:lpstr>
      <vt:lpstr>PowerPoint Presentation</vt:lpstr>
      <vt:lpstr> Serial lactate measurement</vt:lpstr>
      <vt:lpstr>PowerPoint Presentation</vt:lpstr>
      <vt:lpstr>PowerPoint Presentation</vt:lpstr>
      <vt:lpstr>PowerPoint Presentation</vt:lpstr>
      <vt:lpstr> Capillary refill time</vt:lpstr>
      <vt:lpstr>PowerPoint Presentation</vt:lpstr>
      <vt:lpstr>PowerPoint Presentation</vt:lpstr>
      <vt:lpstr>PowerPoint Presentation</vt:lpstr>
      <vt:lpstr>PowerPoint Presentation</vt:lpstr>
      <vt:lpstr>IV vasopressors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Methylene blue</vt:lpstr>
      <vt:lpstr>PowerPoint Presentation</vt:lpstr>
      <vt:lpstr>PowerPoint Presentation</vt:lpstr>
      <vt:lpstr>   Inotropes</vt:lpstr>
      <vt:lpstr>PowerPoint Presentation</vt:lpstr>
      <vt:lpstr>PowerPoint Presentation</vt:lpstr>
      <vt:lpstr>PowerPoint Presentation</vt:lpstr>
      <vt:lpstr>PowerPoint Presentation</vt:lpstr>
      <vt:lpstr>    Midodrine</vt:lpstr>
      <vt:lpstr>PowerPoint Presentation</vt:lpstr>
      <vt:lpstr>PowerPoint Presentation</vt:lpstr>
      <vt:lpstr>PowerPoint Presentation</vt:lpstr>
      <vt:lpstr>Beta‑blockers</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Hemodynamic management</dc:title>
  <dc:creator>Ako</dc:creator>
  <cp:lastModifiedBy>Ako</cp:lastModifiedBy>
  <cp:revision>200</cp:revision>
  <dcterms:created xsi:type="dcterms:W3CDTF">2026-07-07T10:38:16Z</dcterms:created>
  <dcterms:modified xsi:type="dcterms:W3CDTF">2026-07-28T13:57:12Z</dcterms:modified>
</cp:coreProperties>
</file>